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02" r:id="rId2"/>
    <p:sldMasterId id="2147483820" r:id="rId3"/>
    <p:sldMasterId id="2147483844" r:id="rId4"/>
  </p:sldMasterIdLst>
  <p:notesMasterIdLst>
    <p:notesMasterId r:id="rId61"/>
  </p:notesMasterIdLst>
  <p:sldIdLst>
    <p:sldId id="344" r:id="rId5"/>
    <p:sldId id="475" r:id="rId6"/>
    <p:sldId id="490" r:id="rId7"/>
    <p:sldId id="437" r:id="rId8"/>
    <p:sldId id="365" r:id="rId9"/>
    <p:sldId id="393" r:id="rId10"/>
    <p:sldId id="523" r:id="rId11"/>
    <p:sldId id="280" r:id="rId12"/>
    <p:sldId id="343" r:id="rId13"/>
    <p:sldId id="516" r:id="rId14"/>
    <p:sldId id="517" r:id="rId15"/>
    <p:sldId id="518" r:id="rId16"/>
    <p:sldId id="520" r:id="rId17"/>
    <p:sldId id="489" r:id="rId18"/>
    <p:sldId id="275" r:id="rId19"/>
    <p:sldId id="265" r:id="rId20"/>
    <p:sldId id="491" r:id="rId21"/>
    <p:sldId id="492" r:id="rId22"/>
    <p:sldId id="505" r:id="rId23"/>
    <p:sldId id="493" r:id="rId24"/>
    <p:sldId id="511" r:id="rId25"/>
    <p:sldId id="512" r:id="rId26"/>
    <p:sldId id="513" r:id="rId27"/>
    <p:sldId id="522" r:id="rId28"/>
    <p:sldId id="476" r:id="rId29"/>
    <p:sldId id="515" r:id="rId30"/>
    <p:sldId id="524" r:id="rId31"/>
    <p:sldId id="525" r:id="rId32"/>
    <p:sldId id="264" r:id="rId33"/>
    <p:sldId id="526" r:id="rId34"/>
    <p:sldId id="514" r:id="rId35"/>
    <p:sldId id="427" r:id="rId36"/>
    <p:sldId id="428" r:id="rId37"/>
    <p:sldId id="429" r:id="rId38"/>
    <p:sldId id="430" r:id="rId39"/>
    <p:sldId id="278" r:id="rId40"/>
    <p:sldId id="521" r:id="rId41"/>
    <p:sldId id="325" r:id="rId42"/>
    <p:sldId id="497" r:id="rId43"/>
    <p:sldId id="498" r:id="rId44"/>
    <p:sldId id="499" r:id="rId45"/>
    <p:sldId id="500" r:id="rId46"/>
    <p:sldId id="501" r:id="rId47"/>
    <p:sldId id="502" r:id="rId48"/>
    <p:sldId id="326" r:id="rId49"/>
    <p:sldId id="483" r:id="rId50"/>
    <p:sldId id="484" r:id="rId51"/>
    <p:sldId id="405" r:id="rId52"/>
    <p:sldId id="406" r:id="rId53"/>
    <p:sldId id="409" r:id="rId54"/>
    <p:sldId id="408" r:id="rId55"/>
    <p:sldId id="410" r:id="rId56"/>
    <p:sldId id="486" r:id="rId57"/>
    <p:sldId id="503" r:id="rId58"/>
    <p:sldId id="504" r:id="rId59"/>
    <p:sldId id="487" r:id="rId6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CC3399"/>
    <a:srgbClr val="CC00CC"/>
    <a:srgbClr val="660066"/>
    <a:srgbClr val="006600"/>
    <a:srgbClr val="CC0000"/>
    <a:srgbClr val="000099"/>
    <a:srgbClr val="FFCCFF"/>
    <a:srgbClr val="FF33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49" autoAdjust="0"/>
  </p:normalViewPr>
  <p:slideViewPr>
    <p:cSldViewPr>
      <p:cViewPr varScale="1">
        <p:scale>
          <a:sx n="66" d="100"/>
          <a:sy n="66" d="100"/>
        </p:scale>
        <p:origin x="1280" y="1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2623B3-4C70-4266-83CE-6A6A6B9F126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pt-BR"/>
        </a:p>
      </dgm:t>
    </dgm:pt>
    <dgm:pt modelId="{C392E684-B8CE-4A2C-BB58-00A61212AC31}">
      <dgm:prSet/>
      <dgm:spPr/>
      <dgm:t>
        <a:bodyPr/>
        <a:lstStyle/>
        <a:p>
          <a:pPr algn="ctr"/>
          <a:r>
            <a:rPr lang="pt-BR" b="1" i="0" dirty="0"/>
            <a:t>FANATISMO</a:t>
          </a:r>
          <a:endParaRPr lang="pt-BR" dirty="0"/>
        </a:p>
      </dgm:t>
    </dgm:pt>
    <dgm:pt modelId="{E37B8A6E-F40F-46F8-9F8B-8B531F8DC515}" type="parTrans" cxnId="{8901C432-FC28-4D9C-8A17-103336CBBA5B}">
      <dgm:prSet/>
      <dgm:spPr/>
      <dgm:t>
        <a:bodyPr/>
        <a:lstStyle/>
        <a:p>
          <a:endParaRPr lang="pt-BR"/>
        </a:p>
      </dgm:t>
    </dgm:pt>
    <dgm:pt modelId="{BF1AD645-5ED6-485D-893F-5753014E56F9}" type="sibTrans" cxnId="{8901C432-FC28-4D9C-8A17-103336CBBA5B}">
      <dgm:prSet/>
      <dgm:spPr/>
      <dgm:t>
        <a:bodyPr/>
        <a:lstStyle/>
        <a:p>
          <a:endParaRPr lang="pt-BR"/>
        </a:p>
      </dgm:t>
    </dgm:pt>
    <dgm:pt modelId="{ABAE8213-BF20-4515-8371-94E7D0F094E6}" type="pres">
      <dgm:prSet presAssocID="{D72623B3-4C70-4266-83CE-6A6A6B9F1269}" presName="linear" presStyleCnt="0">
        <dgm:presLayoutVars>
          <dgm:animLvl val="lvl"/>
          <dgm:resizeHandles val="exact"/>
        </dgm:presLayoutVars>
      </dgm:prSet>
      <dgm:spPr/>
    </dgm:pt>
    <dgm:pt modelId="{7B43A1FF-79C0-4085-8788-9274DE254513}" type="pres">
      <dgm:prSet presAssocID="{C392E684-B8CE-4A2C-BB58-00A61212AC3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901C432-FC28-4D9C-8A17-103336CBBA5B}" srcId="{D72623B3-4C70-4266-83CE-6A6A6B9F1269}" destId="{C392E684-B8CE-4A2C-BB58-00A61212AC31}" srcOrd="0" destOrd="0" parTransId="{E37B8A6E-F40F-46F8-9F8B-8B531F8DC515}" sibTransId="{BF1AD645-5ED6-485D-893F-5753014E56F9}"/>
    <dgm:cxn modelId="{2094B8AF-9A4E-4FCD-9BE5-4C2C310CD5FA}" type="presOf" srcId="{D72623B3-4C70-4266-83CE-6A6A6B9F1269}" destId="{ABAE8213-BF20-4515-8371-94E7D0F094E6}" srcOrd="0" destOrd="0" presId="urn:microsoft.com/office/officeart/2005/8/layout/vList2"/>
    <dgm:cxn modelId="{2DA4E2E2-86F7-4762-8AD1-3EAC79C2478E}" type="presOf" srcId="{C392E684-B8CE-4A2C-BB58-00A61212AC31}" destId="{7B43A1FF-79C0-4085-8788-9274DE254513}" srcOrd="0" destOrd="0" presId="urn:microsoft.com/office/officeart/2005/8/layout/vList2"/>
    <dgm:cxn modelId="{07DCACD2-5D87-4FF8-851C-B55E8E6E97FF}" type="presParOf" srcId="{ABAE8213-BF20-4515-8371-94E7D0F094E6}" destId="{7B43A1FF-79C0-4085-8788-9274DE25451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2A0BA8-FCE9-4F0F-BAB6-E72D7E1F2830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841BF3-ADB9-45DE-83AD-661E6BA7D1C2}">
      <dgm:prSet custT="1"/>
      <dgm:spPr>
        <a:solidFill>
          <a:schemeClr val="bg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Minh'alma</a:t>
          </a:r>
          <a:r>
            <a:rPr lang="pt-BR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, de sonhar-te, anda perdida</a:t>
          </a:r>
        </a:p>
      </dgm:t>
    </dgm:pt>
    <dgm:pt modelId="{E5235ED8-2616-4F59-BF92-EA670F711A17}" type="parTrans" cxnId="{EB85019A-315C-460F-A422-20CC9423F5AA}">
      <dgm:prSet/>
      <dgm:spPr/>
      <dgm:t>
        <a:bodyPr/>
        <a:lstStyle/>
        <a:p>
          <a:endParaRPr lang="pt-BR"/>
        </a:p>
      </dgm:t>
    </dgm:pt>
    <dgm:pt modelId="{C3E6FBA6-F24E-4CF4-ABC2-4C3D302655BE}" type="sibTrans" cxnId="{EB85019A-315C-460F-A422-20CC9423F5AA}">
      <dgm:prSet/>
      <dgm:spPr/>
      <dgm:t>
        <a:bodyPr/>
        <a:lstStyle/>
        <a:p>
          <a:endParaRPr lang="pt-BR"/>
        </a:p>
      </dgm:t>
    </dgm:pt>
    <dgm:pt modelId="{08A756CE-31D1-4F1B-A8D8-33E1B704EE59}">
      <dgm:prSet custT="1"/>
      <dgm:spPr>
        <a:solidFill>
          <a:schemeClr val="bg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Meus olhos andam cegos de te ver!</a:t>
          </a:r>
        </a:p>
      </dgm:t>
    </dgm:pt>
    <dgm:pt modelId="{B8DEF786-7352-4F9B-A020-5504C5D8E1E6}" type="parTrans" cxnId="{D985C346-A8D1-4352-963D-3FE1AD9C7441}">
      <dgm:prSet/>
      <dgm:spPr/>
      <dgm:t>
        <a:bodyPr/>
        <a:lstStyle/>
        <a:p>
          <a:endParaRPr lang="pt-BR"/>
        </a:p>
      </dgm:t>
    </dgm:pt>
    <dgm:pt modelId="{3DCA88D3-FEF7-412E-BC66-946BC8455419}" type="sibTrans" cxnId="{D985C346-A8D1-4352-963D-3FE1AD9C7441}">
      <dgm:prSet/>
      <dgm:spPr/>
      <dgm:t>
        <a:bodyPr/>
        <a:lstStyle/>
        <a:p>
          <a:endParaRPr lang="pt-BR"/>
        </a:p>
      </dgm:t>
    </dgm:pt>
    <dgm:pt modelId="{B2DD115C-CA67-43A6-9A4B-383A9474D7BE}">
      <dgm:prSet/>
      <dgm:spPr>
        <a:solidFill>
          <a:schemeClr val="bg1"/>
        </a:solidFill>
      </dgm:spPr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Não és sequer razão de meu viver,</a:t>
          </a:r>
        </a:p>
      </dgm:t>
    </dgm:pt>
    <dgm:pt modelId="{A9ED90A9-5C8F-4419-B957-F438317856EB}" type="parTrans" cxnId="{6CE16C94-AAFB-4571-982D-06833EB43C05}">
      <dgm:prSet/>
      <dgm:spPr/>
      <dgm:t>
        <a:bodyPr/>
        <a:lstStyle/>
        <a:p>
          <a:endParaRPr lang="pt-BR"/>
        </a:p>
      </dgm:t>
    </dgm:pt>
    <dgm:pt modelId="{3E99703C-1155-4004-9A37-4296D7AE33B9}" type="sibTrans" cxnId="{6CE16C94-AAFB-4571-982D-06833EB43C05}">
      <dgm:prSet/>
      <dgm:spPr/>
      <dgm:t>
        <a:bodyPr/>
        <a:lstStyle/>
        <a:p>
          <a:endParaRPr lang="pt-BR"/>
        </a:p>
      </dgm:t>
    </dgm:pt>
    <dgm:pt modelId="{B8BFF9D3-20C7-46CB-B4E3-3B9B7293707F}">
      <dgm:prSet custT="1"/>
      <dgm:spPr>
        <a:solidFill>
          <a:schemeClr val="bg1"/>
        </a:solidFill>
      </dgm:spPr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Pois que tu és já toda a minha vida!</a:t>
          </a:r>
        </a:p>
      </dgm:t>
    </dgm:pt>
    <dgm:pt modelId="{D38F47E6-7176-4703-803C-E5A1ED90D255}" type="parTrans" cxnId="{B2045E54-B163-4670-8601-EA5014F4A598}">
      <dgm:prSet/>
      <dgm:spPr/>
      <dgm:t>
        <a:bodyPr/>
        <a:lstStyle/>
        <a:p>
          <a:endParaRPr lang="pt-BR"/>
        </a:p>
      </dgm:t>
    </dgm:pt>
    <dgm:pt modelId="{E6EBF446-46FD-4E9F-ACA6-743E48B70B8A}" type="sibTrans" cxnId="{B2045E54-B163-4670-8601-EA5014F4A598}">
      <dgm:prSet/>
      <dgm:spPr/>
      <dgm:t>
        <a:bodyPr/>
        <a:lstStyle/>
        <a:p>
          <a:endParaRPr lang="pt-BR"/>
        </a:p>
      </dgm:t>
    </dgm:pt>
    <dgm:pt modelId="{3A292B1F-9970-426A-BF2E-CCFD86E9CE3E}" type="pres">
      <dgm:prSet presAssocID="{112A0BA8-FCE9-4F0F-BAB6-E72D7E1F2830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F898A103-18AA-49BE-938A-5E9ED3019DDE}" type="pres">
      <dgm:prSet presAssocID="{42841BF3-ADB9-45DE-83AD-661E6BA7D1C2}" presName="Accent1" presStyleCnt="0"/>
      <dgm:spPr/>
    </dgm:pt>
    <dgm:pt modelId="{DF40FD9F-546E-40EA-82B9-353AA4411982}" type="pres">
      <dgm:prSet presAssocID="{42841BF3-ADB9-45DE-83AD-661E6BA7D1C2}" presName="Accent" presStyleLbl="node1" presStyleIdx="0" presStyleCnt="4"/>
      <dgm:spPr/>
    </dgm:pt>
    <dgm:pt modelId="{97B18F2E-0587-44F8-8A84-64DFA130C97F}" type="pres">
      <dgm:prSet presAssocID="{42841BF3-ADB9-45DE-83AD-661E6BA7D1C2}" presName="Parent1" presStyleLbl="revTx" presStyleIdx="0" presStyleCnt="4">
        <dgm:presLayoutVars>
          <dgm:chMax val="1"/>
          <dgm:chPref val="1"/>
          <dgm:bulletEnabled val="1"/>
        </dgm:presLayoutVars>
      </dgm:prSet>
      <dgm:spPr/>
    </dgm:pt>
    <dgm:pt modelId="{D23C654A-9AF8-4147-ADA1-8B6D824AD67B}" type="pres">
      <dgm:prSet presAssocID="{08A756CE-31D1-4F1B-A8D8-33E1B704EE59}" presName="Accent2" presStyleCnt="0"/>
      <dgm:spPr/>
    </dgm:pt>
    <dgm:pt modelId="{8E62C210-91D7-4EBC-A85A-DA977E2A5B58}" type="pres">
      <dgm:prSet presAssocID="{08A756CE-31D1-4F1B-A8D8-33E1B704EE59}" presName="Accent" presStyleLbl="node1" presStyleIdx="1" presStyleCnt="4"/>
      <dgm:spPr/>
    </dgm:pt>
    <dgm:pt modelId="{B5333D07-BC80-4068-AF8A-3D56B316DD19}" type="pres">
      <dgm:prSet presAssocID="{08A756CE-31D1-4F1B-A8D8-33E1B704EE59}" presName="Parent2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A80257F8-9DCD-4D03-BBA7-D6356BF13C8D}" type="pres">
      <dgm:prSet presAssocID="{B2DD115C-CA67-43A6-9A4B-383A9474D7BE}" presName="Accent3" presStyleCnt="0"/>
      <dgm:spPr/>
    </dgm:pt>
    <dgm:pt modelId="{626E50CA-D660-44C8-A32C-A014ADDB3267}" type="pres">
      <dgm:prSet presAssocID="{B2DD115C-CA67-43A6-9A4B-383A9474D7BE}" presName="Accent" presStyleLbl="node1" presStyleIdx="2" presStyleCnt="4"/>
      <dgm:spPr/>
    </dgm:pt>
    <dgm:pt modelId="{D26D137D-C0A5-4BD2-83EB-00C8AC706732}" type="pres">
      <dgm:prSet presAssocID="{B2DD115C-CA67-43A6-9A4B-383A9474D7BE}" presName="Parent3" presStyleLbl="revTx" presStyleIdx="2" presStyleCnt="4">
        <dgm:presLayoutVars>
          <dgm:chMax val="1"/>
          <dgm:chPref val="1"/>
          <dgm:bulletEnabled val="1"/>
        </dgm:presLayoutVars>
      </dgm:prSet>
      <dgm:spPr/>
    </dgm:pt>
    <dgm:pt modelId="{F096BDC6-B2B9-43FA-8D88-BF970643DB25}" type="pres">
      <dgm:prSet presAssocID="{B8BFF9D3-20C7-46CB-B4E3-3B9B7293707F}" presName="Accent4" presStyleCnt="0"/>
      <dgm:spPr/>
    </dgm:pt>
    <dgm:pt modelId="{BBDA6C30-0F93-4A9B-AA48-928BDE17C21D}" type="pres">
      <dgm:prSet presAssocID="{B8BFF9D3-20C7-46CB-B4E3-3B9B7293707F}" presName="Accent" presStyleLbl="node1" presStyleIdx="3" presStyleCnt="4"/>
      <dgm:spPr/>
    </dgm:pt>
    <dgm:pt modelId="{FF3A58E3-B535-427F-AB71-9E0246F541B7}" type="pres">
      <dgm:prSet presAssocID="{B8BFF9D3-20C7-46CB-B4E3-3B9B7293707F}" presName="Parent4" presStyleLbl="revTx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0368F619-5B92-4F33-90EB-8C44940DFD68}" type="presOf" srcId="{B8BFF9D3-20C7-46CB-B4E3-3B9B7293707F}" destId="{FF3A58E3-B535-427F-AB71-9E0246F541B7}" srcOrd="0" destOrd="0" presId="urn:microsoft.com/office/officeart/2009/layout/CircleArrowProcess"/>
    <dgm:cxn modelId="{4CCBAF25-2926-4826-B716-85BFDE30D560}" type="presOf" srcId="{42841BF3-ADB9-45DE-83AD-661E6BA7D1C2}" destId="{97B18F2E-0587-44F8-8A84-64DFA130C97F}" srcOrd="0" destOrd="0" presId="urn:microsoft.com/office/officeart/2009/layout/CircleArrowProcess"/>
    <dgm:cxn modelId="{C19E1163-DE64-4D46-829B-7959AA711E66}" type="presOf" srcId="{08A756CE-31D1-4F1B-A8D8-33E1B704EE59}" destId="{B5333D07-BC80-4068-AF8A-3D56B316DD19}" srcOrd="0" destOrd="0" presId="urn:microsoft.com/office/officeart/2009/layout/CircleArrowProcess"/>
    <dgm:cxn modelId="{22DF1E65-D276-4EA4-910E-594B5C2325C8}" type="presOf" srcId="{112A0BA8-FCE9-4F0F-BAB6-E72D7E1F2830}" destId="{3A292B1F-9970-426A-BF2E-CCFD86E9CE3E}" srcOrd="0" destOrd="0" presId="urn:microsoft.com/office/officeart/2009/layout/CircleArrowProcess"/>
    <dgm:cxn modelId="{D985C346-A8D1-4352-963D-3FE1AD9C7441}" srcId="{112A0BA8-FCE9-4F0F-BAB6-E72D7E1F2830}" destId="{08A756CE-31D1-4F1B-A8D8-33E1B704EE59}" srcOrd="1" destOrd="0" parTransId="{B8DEF786-7352-4F9B-A020-5504C5D8E1E6}" sibTransId="{3DCA88D3-FEF7-412E-BC66-946BC8455419}"/>
    <dgm:cxn modelId="{B2045E54-B163-4670-8601-EA5014F4A598}" srcId="{112A0BA8-FCE9-4F0F-BAB6-E72D7E1F2830}" destId="{B8BFF9D3-20C7-46CB-B4E3-3B9B7293707F}" srcOrd="3" destOrd="0" parTransId="{D38F47E6-7176-4703-803C-E5A1ED90D255}" sibTransId="{E6EBF446-46FD-4E9F-ACA6-743E48B70B8A}"/>
    <dgm:cxn modelId="{6CE16C94-AAFB-4571-982D-06833EB43C05}" srcId="{112A0BA8-FCE9-4F0F-BAB6-E72D7E1F2830}" destId="{B2DD115C-CA67-43A6-9A4B-383A9474D7BE}" srcOrd="2" destOrd="0" parTransId="{A9ED90A9-5C8F-4419-B957-F438317856EB}" sibTransId="{3E99703C-1155-4004-9A37-4296D7AE33B9}"/>
    <dgm:cxn modelId="{EB85019A-315C-460F-A422-20CC9423F5AA}" srcId="{112A0BA8-FCE9-4F0F-BAB6-E72D7E1F2830}" destId="{42841BF3-ADB9-45DE-83AD-661E6BA7D1C2}" srcOrd="0" destOrd="0" parTransId="{E5235ED8-2616-4F59-BF92-EA670F711A17}" sibTransId="{C3E6FBA6-F24E-4CF4-ABC2-4C3D302655BE}"/>
    <dgm:cxn modelId="{329B8BA6-AA5E-4109-AF37-7830D2647F0C}" type="presOf" srcId="{B2DD115C-CA67-43A6-9A4B-383A9474D7BE}" destId="{D26D137D-C0A5-4BD2-83EB-00C8AC706732}" srcOrd="0" destOrd="0" presId="urn:microsoft.com/office/officeart/2009/layout/CircleArrowProcess"/>
    <dgm:cxn modelId="{BEB0A709-AB76-4B4F-A34B-FAA6591ACE48}" type="presParOf" srcId="{3A292B1F-9970-426A-BF2E-CCFD86E9CE3E}" destId="{F898A103-18AA-49BE-938A-5E9ED3019DDE}" srcOrd="0" destOrd="0" presId="urn:microsoft.com/office/officeart/2009/layout/CircleArrowProcess"/>
    <dgm:cxn modelId="{85E6B512-7948-443F-BF6B-B02E93AE0BFC}" type="presParOf" srcId="{F898A103-18AA-49BE-938A-5E9ED3019DDE}" destId="{DF40FD9F-546E-40EA-82B9-353AA4411982}" srcOrd="0" destOrd="0" presId="urn:microsoft.com/office/officeart/2009/layout/CircleArrowProcess"/>
    <dgm:cxn modelId="{07EBA95B-B889-4D32-B7CF-F89956D0E643}" type="presParOf" srcId="{3A292B1F-9970-426A-BF2E-CCFD86E9CE3E}" destId="{97B18F2E-0587-44F8-8A84-64DFA130C97F}" srcOrd="1" destOrd="0" presId="urn:microsoft.com/office/officeart/2009/layout/CircleArrowProcess"/>
    <dgm:cxn modelId="{437A026A-0884-4784-A427-C6E1901938B7}" type="presParOf" srcId="{3A292B1F-9970-426A-BF2E-CCFD86E9CE3E}" destId="{D23C654A-9AF8-4147-ADA1-8B6D824AD67B}" srcOrd="2" destOrd="0" presId="urn:microsoft.com/office/officeart/2009/layout/CircleArrowProcess"/>
    <dgm:cxn modelId="{992119A6-E98B-4BFC-BB24-F49149E9F218}" type="presParOf" srcId="{D23C654A-9AF8-4147-ADA1-8B6D824AD67B}" destId="{8E62C210-91D7-4EBC-A85A-DA977E2A5B58}" srcOrd="0" destOrd="0" presId="urn:microsoft.com/office/officeart/2009/layout/CircleArrowProcess"/>
    <dgm:cxn modelId="{F48D9C9A-7A7D-483B-8BCC-C0ADAA39A18D}" type="presParOf" srcId="{3A292B1F-9970-426A-BF2E-CCFD86E9CE3E}" destId="{B5333D07-BC80-4068-AF8A-3D56B316DD19}" srcOrd="3" destOrd="0" presId="urn:microsoft.com/office/officeart/2009/layout/CircleArrowProcess"/>
    <dgm:cxn modelId="{27791DCE-2617-43CC-802D-226384672415}" type="presParOf" srcId="{3A292B1F-9970-426A-BF2E-CCFD86E9CE3E}" destId="{A80257F8-9DCD-4D03-BBA7-D6356BF13C8D}" srcOrd="4" destOrd="0" presId="urn:microsoft.com/office/officeart/2009/layout/CircleArrowProcess"/>
    <dgm:cxn modelId="{C014CD8C-5414-4CE6-B167-A2CCC160DF8A}" type="presParOf" srcId="{A80257F8-9DCD-4D03-BBA7-D6356BF13C8D}" destId="{626E50CA-D660-44C8-A32C-A014ADDB3267}" srcOrd="0" destOrd="0" presId="urn:microsoft.com/office/officeart/2009/layout/CircleArrowProcess"/>
    <dgm:cxn modelId="{B8294541-808D-40D2-8A49-A204D18FCDD0}" type="presParOf" srcId="{3A292B1F-9970-426A-BF2E-CCFD86E9CE3E}" destId="{D26D137D-C0A5-4BD2-83EB-00C8AC706732}" srcOrd="5" destOrd="0" presId="urn:microsoft.com/office/officeart/2009/layout/CircleArrowProcess"/>
    <dgm:cxn modelId="{805F2F50-A294-4171-88EF-D7EB0670DD0D}" type="presParOf" srcId="{3A292B1F-9970-426A-BF2E-CCFD86E9CE3E}" destId="{F096BDC6-B2B9-43FA-8D88-BF970643DB25}" srcOrd="6" destOrd="0" presId="urn:microsoft.com/office/officeart/2009/layout/CircleArrowProcess"/>
    <dgm:cxn modelId="{E8BC5DEE-AA2D-4DAF-9302-5B6F68E2D2A6}" type="presParOf" srcId="{F096BDC6-B2B9-43FA-8D88-BF970643DB25}" destId="{BBDA6C30-0F93-4A9B-AA48-928BDE17C21D}" srcOrd="0" destOrd="0" presId="urn:microsoft.com/office/officeart/2009/layout/CircleArrowProcess"/>
    <dgm:cxn modelId="{564423A4-70A9-4163-891F-DA5046099693}" type="presParOf" srcId="{3A292B1F-9970-426A-BF2E-CCFD86E9CE3E}" destId="{FF3A58E3-B535-427F-AB71-9E0246F541B7}" srcOrd="7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2623B3-4C70-4266-83CE-6A6A6B9F126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pt-BR"/>
        </a:p>
      </dgm:t>
    </dgm:pt>
    <dgm:pt modelId="{ABAE8213-BF20-4515-8371-94E7D0F094E6}" type="pres">
      <dgm:prSet presAssocID="{D72623B3-4C70-4266-83CE-6A6A6B9F1269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2094B8AF-9A4E-4FCD-9BE5-4C2C310CD5FA}" type="presOf" srcId="{D72623B3-4C70-4266-83CE-6A6A6B9F1269}" destId="{ABAE8213-BF20-4515-8371-94E7D0F094E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ABF896-F97E-48BA-A90D-27F1CDEE7F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A9A60DF-ABEE-44B2-8611-FBFF26ABB9CD}" type="pres">
      <dgm:prSet presAssocID="{6DABF896-F97E-48BA-A90D-27F1CDEE7F47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94572F5-9585-4867-BC4C-3224B30E9C49}" type="presOf" srcId="{6DABF896-F97E-48BA-A90D-27F1CDEE7F47}" destId="{BA9A60DF-ABEE-44B2-8611-FBFF26ABB9C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2623B3-4C70-4266-83CE-6A6A6B9F126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pt-BR"/>
        </a:p>
      </dgm:t>
    </dgm:pt>
    <dgm:pt modelId="{ABAE8213-BF20-4515-8371-94E7D0F094E6}" type="pres">
      <dgm:prSet presAssocID="{D72623B3-4C70-4266-83CE-6A6A6B9F1269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2094B8AF-9A4E-4FCD-9BE5-4C2C310CD5FA}" type="presOf" srcId="{D72623B3-4C70-4266-83CE-6A6A6B9F1269}" destId="{ABAE8213-BF20-4515-8371-94E7D0F094E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ABF896-F97E-48BA-A90D-27F1CDEE7F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</dgm:spPr>
      <dgm:t>
        <a:bodyPr/>
        <a:lstStyle/>
        <a:p>
          <a:endParaRPr lang="pt-BR"/>
        </a:p>
      </dgm:t>
    </dgm:pt>
    <dgm:pt modelId="{BA9A60DF-ABEE-44B2-8611-FBFF26ABB9CD}" type="pres">
      <dgm:prSet presAssocID="{6DABF896-F97E-48BA-A90D-27F1CDEE7F47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A94572F5-9585-4867-BC4C-3224B30E9C49}" type="presOf" srcId="{6DABF896-F97E-48BA-A90D-27F1CDEE7F47}" destId="{BA9A60DF-ABEE-44B2-8611-FBFF26ABB9CD}" srcOrd="0" destOrd="0" presId="urn:microsoft.com/office/officeart/2005/8/layout/vList2"/>
  </dgm:cxnLst>
  <dgm:bg>
    <a:blipFill>
      <a:blip xmlns:r="http://schemas.openxmlformats.org/officeDocument/2006/relationships" r:embed="rId1"/>
      <a:stretch>
        <a:fillRect/>
      </a:stretch>
    </a:blipFill>
    <a:effectLst>
      <a:glow rad="228600">
        <a:schemeClr val="accent4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3A1FF-79C0-4085-8788-9274DE254513}">
      <dsp:nvSpPr>
        <dsp:cNvPr id="0" name=""/>
        <dsp:cNvSpPr/>
      </dsp:nvSpPr>
      <dsp:spPr>
        <a:xfrm>
          <a:off x="0" y="5315"/>
          <a:ext cx="8229600" cy="8394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500" b="1" i="0" kern="1200" dirty="0"/>
            <a:t>FANATISMO</a:t>
          </a:r>
          <a:endParaRPr lang="pt-BR" sz="3500" kern="1200" dirty="0"/>
        </a:p>
      </dsp:txBody>
      <dsp:txXfrm>
        <a:off x="40980" y="46295"/>
        <a:ext cx="8147640" cy="7575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40FD9F-546E-40EA-82B9-353AA4411982}">
      <dsp:nvSpPr>
        <dsp:cNvPr id="0" name=""/>
        <dsp:cNvSpPr/>
      </dsp:nvSpPr>
      <dsp:spPr>
        <a:xfrm>
          <a:off x="1799926" y="0"/>
          <a:ext cx="2209162" cy="2209387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18F2E-0587-44F8-8A84-64DFA130C97F}">
      <dsp:nvSpPr>
        <dsp:cNvPr id="0" name=""/>
        <dsp:cNvSpPr/>
      </dsp:nvSpPr>
      <dsp:spPr>
        <a:xfrm>
          <a:off x="2287674" y="799738"/>
          <a:ext cx="1232838" cy="616355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Minh'alma</a:t>
          </a:r>
          <a:r>
            <a:rPr lang="pt-BR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, de sonhar-te, anda perdida</a:t>
          </a:r>
        </a:p>
      </dsp:txBody>
      <dsp:txXfrm>
        <a:off x="2287674" y="799738"/>
        <a:ext cx="1232838" cy="616355"/>
      </dsp:txXfrm>
    </dsp:sp>
    <dsp:sp modelId="{8E62C210-91D7-4EBC-A85A-DA977E2A5B58}">
      <dsp:nvSpPr>
        <dsp:cNvPr id="0" name=""/>
        <dsp:cNvSpPr/>
      </dsp:nvSpPr>
      <dsp:spPr>
        <a:xfrm>
          <a:off x="1186200" y="1269621"/>
          <a:ext cx="2209162" cy="2209387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333D07-BC80-4068-AF8A-3D56B316DD19}">
      <dsp:nvSpPr>
        <dsp:cNvPr id="0" name=""/>
        <dsp:cNvSpPr/>
      </dsp:nvSpPr>
      <dsp:spPr>
        <a:xfrm>
          <a:off x="1671462" y="2071703"/>
          <a:ext cx="1232838" cy="616355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Meus olhos andam cegos de te ver!</a:t>
          </a:r>
        </a:p>
      </dsp:txBody>
      <dsp:txXfrm>
        <a:off x="1671462" y="2071703"/>
        <a:ext cx="1232838" cy="616355"/>
      </dsp:txXfrm>
    </dsp:sp>
    <dsp:sp modelId="{626E50CA-D660-44C8-A32C-A014ADDB3267}">
      <dsp:nvSpPr>
        <dsp:cNvPr id="0" name=""/>
        <dsp:cNvSpPr/>
      </dsp:nvSpPr>
      <dsp:spPr>
        <a:xfrm>
          <a:off x="1799926" y="2543930"/>
          <a:ext cx="2209162" cy="2209387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D137D-C0A5-4BD2-83EB-00C8AC706732}">
      <dsp:nvSpPr>
        <dsp:cNvPr id="0" name=""/>
        <dsp:cNvSpPr/>
      </dsp:nvSpPr>
      <dsp:spPr>
        <a:xfrm>
          <a:off x="2287674" y="3343669"/>
          <a:ext cx="1232838" cy="616355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Arial" panose="020B0604020202020204" pitchFamily="34" charset="0"/>
              <a:cs typeface="Arial" panose="020B0604020202020204" pitchFamily="34" charset="0"/>
            </a:rPr>
            <a:t>Não és sequer razão de meu viver,</a:t>
          </a:r>
        </a:p>
      </dsp:txBody>
      <dsp:txXfrm>
        <a:off x="2287674" y="3343669"/>
        <a:ext cx="1232838" cy="616355"/>
      </dsp:txXfrm>
    </dsp:sp>
    <dsp:sp modelId="{BBDA6C30-0F93-4A9B-AA48-928BDE17C21D}">
      <dsp:nvSpPr>
        <dsp:cNvPr id="0" name=""/>
        <dsp:cNvSpPr/>
      </dsp:nvSpPr>
      <dsp:spPr>
        <a:xfrm>
          <a:off x="1343672" y="3960024"/>
          <a:ext cx="1897949" cy="1898866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3A58E3-B535-427F-AB71-9E0246F541B7}">
      <dsp:nvSpPr>
        <dsp:cNvPr id="0" name=""/>
        <dsp:cNvSpPr/>
      </dsp:nvSpPr>
      <dsp:spPr>
        <a:xfrm>
          <a:off x="1671462" y="4615634"/>
          <a:ext cx="1232838" cy="616355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Pois que tu és já toda a minha vida!</a:t>
          </a:r>
        </a:p>
      </dsp:txBody>
      <dsp:txXfrm>
        <a:off x="1671462" y="4615634"/>
        <a:ext cx="1232838" cy="6163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4050536-80FE-4289-9756-C5C05DF7BF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AF3F21-C876-481F-9812-551D62B7A01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29B9FBA-5724-412C-ABCA-2F730D3357A4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510E2B69-E8C7-4C33-9AB1-88208E4F6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5EAD9764-A2BD-4D1D-8BCE-E5F9848A5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167E1A-5133-43CF-B597-8CCA037C7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639F48-FB22-47DD-94DA-F6A3B4A97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78504F7-F01A-4E7C-B7A4-635C93F52873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ço Reservado para Imagem de Slide 1">
            <a:extLst>
              <a:ext uri="{FF2B5EF4-FFF2-40B4-BE49-F238E27FC236}">
                <a16:creationId xmlns:a16="http://schemas.microsoft.com/office/drawing/2014/main" id="{F5E71A5B-69CB-4592-8BBB-47385C0EDD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Espaço Reservado para Anotações 2">
            <a:extLst>
              <a:ext uri="{FF2B5EF4-FFF2-40B4-BE49-F238E27FC236}">
                <a16:creationId xmlns:a16="http://schemas.microsoft.com/office/drawing/2014/main" id="{EB2CE2CA-6D63-49FE-8ADC-E6FA728CB1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231B563A-CC74-4C29-B9D9-34FAE97800D9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FA2824-5F7B-4C87-A831-FDA31033225B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413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Espaço Reservado para Imagem de Slide 1">
            <a:extLst>
              <a:ext uri="{FF2B5EF4-FFF2-40B4-BE49-F238E27FC236}">
                <a16:creationId xmlns:a16="http://schemas.microsoft.com/office/drawing/2014/main" id="{F5E71A5B-69CB-4592-8BBB-47385C0EDDE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Espaço Reservado para Anotações 2">
            <a:extLst>
              <a:ext uri="{FF2B5EF4-FFF2-40B4-BE49-F238E27FC236}">
                <a16:creationId xmlns:a16="http://schemas.microsoft.com/office/drawing/2014/main" id="{EB2CE2CA-6D63-49FE-8ADC-E6FA728CB1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231B563A-CC74-4C29-B9D9-34FAE97800D9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FA2824-5F7B-4C87-A831-FDA31033225B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577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3CE234-6182-4A7B-AB7D-777AD558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EC69E-63B1-4D90-8D5B-9B6D50FCFB72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A6668F-C050-45D6-9819-B6B1E5E75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A29793-7646-4977-BBB3-6BC66D85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0BD8-6245-453A-950A-B033E2A874A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3067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25DD0-CB63-49E7-8AB2-E265E705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A034D-5C2F-4DCB-A494-488EF3011A5E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32BA4-A9ED-48D3-8A0F-94E13483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7CCD91-1629-427A-97CC-E3985810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FE01E0-BBAD-4364-8B21-EF8092C15CB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82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80F95-5BDA-478D-86E9-07206FA7E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9C46C-BA9D-42BF-AD31-889A6FA83A3A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1991D8-59D1-4038-BF40-56ACCD45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C15F6-813C-4AD0-947C-9FBB690E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B55B6-57F2-44FE-9F30-B46473334D1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18023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205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0596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9D3924-4800-4D74-A476-A328AFBA38B0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F570-CCB7-4CC7-8D3B-6C90F9A4FD65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288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EFF3A5-CDAB-4242-BE44-947E6E12CDC4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57A3-0E66-48A0-8851-6276EBD5AC60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03506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F79B4A-AC69-4299-B910-F7ABDFE67117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95F7-9022-491E-ABC5-A07ADBDC64D7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4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790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8918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8396E8-7A13-43A6-BB09-ACB1B66C7A24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13B28-3FCE-4C08-9794-B49C2E307931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80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256DCC-F8A8-4F1E-814B-5FDCC58C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6D256-B35E-4CAB-9A7F-D9EC4DDEEF5B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2BB8E2-AC49-4D77-80DA-67A3DED83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42943-7252-4AE2-AF45-49BA97AD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CB143A-8C9F-45D0-84CD-12AD4B5818C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81908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749082-A10E-49BF-AF97-77C88C236E72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2C8B-95A5-4860-B651-13959FFA24A5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7333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25282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335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153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31298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7116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39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91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646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84942-C498-4BBB-8D15-435510411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681670-0AC6-4C8C-B87F-2658AB564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88A3B2-B8A5-4761-9810-1471999B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7C3626-96B7-4918-A807-72ECC6C0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524845-D3D2-431D-81DA-A0C925C2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5F166-9F87-4654-AE58-9FECE6AA110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6127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0F3C27-248A-48E9-B64D-BBBC91EE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D3924-4800-4D74-A476-A328AFBA38B0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A0A902-440D-4411-A704-5EE934C1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1BF2F2-7C28-4AB9-B765-193EAABE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0EF570-CCB7-4CC7-8D3B-6C90F9A4FD6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19804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1CF03-FD2C-433E-801F-DB63038B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508031-7BEF-4F52-812A-E5673075C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E7A5F8-6806-46F6-BD72-C48FF9CB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9C9788-667D-4A8D-97C3-0ACFCEA7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A6F5F2-96CE-453C-9467-B6F9DE22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3D7BAF-78C6-4610-ACDD-0191398E0B4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117499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D7F1B-CA56-42E5-8D64-018D93BB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F8DBA7-295D-434C-AC06-9C32EC1A8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749D8E-B7CD-43BC-9965-454AAEDE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AE21BC-E9BE-40AD-9774-FFAAB2CC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52674A-C715-4376-8085-EE713369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5662D7-4005-4720-97AB-A307E01D8AB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67896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8DDAF-952B-4872-961B-73F25B3C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17995E-EE6B-4DFD-BCEB-E0AAA9B26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A4DCFFB-AE9C-4FFA-B529-32A64CE5E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EDFF71-8CFD-4B02-B836-F848E436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B5207D-321E-4E17-8757-D9ACA340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A912DF-5FD8-4964-A322-5CA9500E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9AE66-5557-479E-B539-EAE633298B1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402198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DB759-77B2-42AB-A988-C56AB0E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681D6B-BA7E-4B44-8189-FF76DA448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BE648A-2D01-48D9-9E4D-A22D765BB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4590EA-71CD-4D0C-B9BC-479C959A8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191553E-9C65-4367-BA2E-790880F57D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FFC3776-4D0E-4D5F-B4A7-738A7A11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7C9180-8F7A-4398-BFD7-DE598BA9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5A35E18-AF2D-4FCD-A34E-61222F4F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0A17DE-055B-40B2-8C26-20FFC15A39B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79789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17C57-E0E5-4AED-9C0D-B560C9F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E73E98-61D5-41B9-B3D7-E9D7CD68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8E3FBF-E51C-435D-ACFB-5B364D7F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7C6925-3AFC-40B6-B3A0-C0B37AC3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00EA35-D4C8-4F70-B4C5-9AE90434AF2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092178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74381EF-B243-49F3-81F6-BD0FE794C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870338B-0360-4AB3-A064-DAB62555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234649-B9FF-41C4-9E92-74343718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F8BF9-D533-4B21-9961-6383C3B0468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196102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BC626-95DE-4D6E-B124-EAC7CF8A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EE2002-A9FD-4B4F-A2DD-D9E06916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BB7A15-A177-4C7A-9569-7F9B716DB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5E1096-E7AA-49E9-AF64-145DFBF3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F107A9-4D03-45C4-8B79-4988269B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CC15AE-BD5A-4DB8-A97C-F32D686B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60F8A-3894-4335-8E84-00B5C1ABDCB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11044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0C467-B85E-4C7E-813F-9D4EE365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7F6141-C798-4E42-AFCD-ACAE1118C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578D9A-C40A-4496-9650-7148D4045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BAF0C7-6E71-4413-AB7C-5BA24EFF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AF91D0-6406-4B7A-AE77-AB7B63F1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6BDD12-4A92-451D-965C-B6E627CE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FC58F8-3B08-41A1-BA1B-9D799482F7D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200731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24803-4CE5-48DB-8C63-B45CC5F1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62269A-5751-4210-AF16-731F2CDDF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A7BB5-6929-4410-9D2A-6EA29A39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53C220-ABD1-47AE-89DD-BE08CC73A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21E62C-2ECA-4EDC-935C-F86EE541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2B3358-5D93-43CF-89E3-FD57E5338F3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419805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965FF-6F65-48C0-955A-414725037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F71A78-7DEB-4DA9-B1F2-604414B7E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EA76A5-9ED1-4E12-8C65-DC53D8DA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045E5F-245F-4510-944A-DF29E701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926B67-84EF-434E-BEF0-2353F67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DFE3F-4928-4782-9CA6-74BC0248DA7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0729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E6ECE1A7-5134-4C4D-9693-A14E0C78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FF3A5-CDAB-4242-BE44-947E6E12CDC4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9C9A2F44-A90C-492A-A903-8B460F53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D42809CB-16B3-4D23-B8DF-9A694915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7257A3-0E66-48A0-8851-6276EBD5AC6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20499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30A2F6-1EE4-4136-941B-FA461305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E9885-11CF-476F-AE06-A259D70F3FBD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D37858-1840-4C1D-B313-D85003DA8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7E6B9D-3865-47CE-94B1-E63FA5B4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35B5B-42FD-46F1-8449-A5BCF47006A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916248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607038-D49D-4432-8343-4681EB5C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7AC52-75F0-47ED-903F-78EA9A4D8464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DB051D-6390-4A66-B00E-0FCE9A71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CEECA2-9555-4D69-A02E-ACDBA90C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281E9-CEC3-4869-AE22-D23DAC7B637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538103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6DB55D-2730-4E20-8B21-B0E3A59B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8D3AF-4403-4AE7-9A03-9FD541C5286A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577AB9-7210-43B2-99AF-58FFEC34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3FC0FE-823F-48FE-B132-6E9349F0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5B23B-6F97-4ABB-B6B2-9321DD28CAB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329013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BA207ABD-562A-4608-82A2-14FEC05D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A3BFE-7196-4809-9F7F-04C321ACC6DD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AA5EA4B2-3FF4-40DA-AA66-316AAB6E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4F42A5F7-45B7-4656-AD02-C083E088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3DE9EC-6C9F-4334-9D37-B8885A5F0A8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64069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FFB4E39A-0535-434D-B130-EF98945D2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B6F50-8DC0-4593-9D85-7E8E8D11A304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AF22E530-4181-4787-8F11-170846A6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7B656C4E-2DE0-4ACD-83EB-00E8C2AD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2419B-C7D9-4625-AFBC-2256EB7684F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662394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0836867E-D98F-4FD1-8BC1-04FEA09F7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8B78D-9C69-4190-8762-E1E86D6F037F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2BA8FB8D-7D95-45F5-BEE6-9ADB5AB7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68C7FF17-0DAF-4C8B-B076-6751FE19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037B8-1938-4A03-BB52-FAD3A295AFB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69001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B4F9C115-1739-45C4-823C-23133EE3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86496-3D7C-4F9D-A454-80F6DAFD7FA2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85AD2E2F-E705-4B8D-B7B4-585B96EDD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7D3C1358-875C-40D9-8BB4-2B85FFBC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02794A-EDDA-41E4-B9D0-14542AB5290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192346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AAEDB4BD-53CE-4344-821C-1F1D3A6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5C7F7-6C28-46D1-B463-8C7C1C992C9F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AED5CB43-73D8-49E8-A2D0-DED0ED96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4CA56A4C-5A45-440C-AB44-3A9B1713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CA72F5-37EC-44C8-A373-04613821B85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47988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F6CB76E0-96C0-416C-8C33-8FB0376E6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727C5-B645-4E70-9BD7-FD4A7875083F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04F27D42-FE21-47CD-A9E5-4DC213DD1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246C7DFD-78D9-4E4E-B67F-283BCEB6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53F618-460B-4B0E-9B0F-5A590A864BB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919696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AFFB6-DFC1-4ACD-A923-A335D421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95DDF-046D-428E-94BB-762999EDE727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50C1E0-F245-4300-80E3-8E35103E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56C826-912F-4792-8B29-100CE6E8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A92B01-BB73-457D-8E87-C5304D7249F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8693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68DEFE91-378E-4CD4-A225-5600C2952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79B4A-AC69-4299-B910-F7ABDFE67117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35E6D7BF-DD5E-40EC-A75E-6C040D46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A3035647-A83E-4721-8F0E-4D77E6FD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F995F7-9022-491E-ABC5-A07ADBDC64D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728728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5AD835-E59E-49D5-9DE8-5B6CCA61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0D44A-ECC6-422E-8526-93D90D0683A5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483B32-1E7D-414F-B916-ED3E1D39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0A577F-4E50-421B-9810-6D8C8A2D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749BA1-940E-42B2-8081-2D14A26F172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2142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191E560B-F5D6-4CCC-960A-A87090B0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375C4C-A8C9-43C6-9C48-E9CCCABAFC7C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22A791E9-6EAF-4B04-A2C5-723AC8D3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511C5F86-11E4-434A-8A25-E8479118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4D176-E1F3-4C12-8922-5596ABCB876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2872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FF86BB06-A616-4CE6-927D-F336A5C8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11A1B-217B-4490-BD61-9379A9DB9F42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A4A728E7-867B-4503-8BF6-404D5371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7C192838-64DC-4F02-B97C-5162A6B1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DC5388-EFF5-4B63-A28F-E221A1D9458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7778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5CCC9F97-0439-4982-82BC-E07563199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96E8-7A13-43A6-BB09-ACB1B66C7A24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665A60CC-C6C9-4395-941C-7B690241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BC7BC10A-22AE-4C4B-BBC9-5822D6EF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113B28-3FCE-4C08-9794-B49C2E30793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8819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4A6C1F87-134D-4D67-9655-04C6641E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49082-A10E-49BF-AF97-77C88C236E72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2803BB39-3035-488A-91DD-99E80688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56D86BD0-1E5F-4843-BCC3-4212F57B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852C8B-95A5-4860-B651-13959FFA24A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2963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>
            <a:extLst>
              <a:ext uri="{FF2B5EF4-FFF2-40B4-BE49-F238E27FC236}">
                <a16:creationId xmlns:a16="http://schemas.microsoft.com/office/drawing/2014/main" id="{456C3EE5-B817-4051-B037-85CE28901E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2051" name="Espaço Reservado para Texto 2">
            <a:extLst>
              <a:ext uri="{FF2B5EF4-FFF2-40B4-BE49-F238E27FC236}">
                <a16:creationId xmlns:a16="http://schemas.microsoft.com/office/drawing/2014/main" id="{CAF1D712-8F01-4A1E-BB64-8D7621A50D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E73B04-944B-4D79-A323-6A75FA01A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B6A19D7-D8F9-4002-AE6A-837A4E61B02A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19E7D3-61A8-4C61-AFEA-CB74ED512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1570C-C3DD-4212-BD84-C5BA9CF7F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70B31F06-F996-4CC0-BBBC-3287B8CED80F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5039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A7B32A3-C07B-4C17-8360-1CAAFDA784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9520C56-7B1B-4DFB-A085-583CF7423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502701-E993-46B3-8A32-ED0C0146EE7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157DFA2-B071-45C7-8D82-837C64A8B9E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CE284DE-85B8-42BA-9A14-914AF0F82AB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48649D3-959C-451D-98BA-A630259B1B4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1054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E58B5488-A3E1-4159-BC8C-3AD23A7128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A7BF2421-7BEA-437D-A26C-90BA2D7DD6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F1C692-A16B-4E8C-92BF-A12532225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ED1B0D9-453F-41CF-8B98-C14ECAA3B23C}" type="datetimeFigureOut">
              <a:rPr lang="pt-BR"/>
              <a:pPr>
                <a:defRPr/>
              </a:pPr>
              <a:t>12/05/2024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2E4163-4D13-4D0C-89AB-6F74A5A62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DBFCD3-B9D3-49B2-8AA0-491F25667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49770E18-303F-4549-8FBC-8E12D27C0209}" type="slidenum">
              <a:rPr lang="pt-BR" altLang="pt-BR"/>
              <a:pPr/>
              <a:t>‹nº›</a:t>
            </a:fld>
            <a:endParaRPr lang="pt-BR" altLang="pt-BR"/>
          </a:p>
        </p:txBody>
      </p:sp>
      <p:pic>
        <p:nvPicPr>
          <p:cNvPr id="1031" name="Imagem 6">
            <a:extLst>
              <a:ext uri="{FF2B5EF4-FFF2-40B4-BE49-F238E27FC236}">
                <a16:creationId xmlns:a16="http://schemas.microsoft.com/office/drawing/2014/main" id="{DF380276-169C-4753-B05D-02020D2069D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54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damateria.com.br/lord-byron/" TargetMode="External"/><Relationship Id="rId2" Type="http://schemas.openxmlformats.org/officeDocument/2006/relationships/hyperlink" Target="https://www.todamateria.com.br/segunda-geracao-romantica/" TargetMode="External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B8F3E1-7216-4E4F-8A57-50D91FEEF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340768"/>
            <a:ext cx="6696744" cy="4104456"/>
          </a:xfrm>
          <a:prstGeom prst="rect">
            <a:avLst/>
          </a:prstGeom>
          <a:ln w="19050">
            <a:solidFill>
              <a:srgbClr val="00B050"/>
            </a:solidFill>
          </a:ln>
          <a:effectLst>
            <a:glow rad="1905000">
              <a:srgbClr val="CC0099">
                <a:alpha val="7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617398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5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EEF84532-E46D-19DF-2A43-C85074502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52062025"/>
              </p:ext>
            </p:extLst>
          </p:nvPr>
        </p:nvGraphicFramePr>
        <p:xfrm>
          <a:off x="514672" y="116632"/>
          <a:ext cx="8229600" cy="850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DD8B7C42-DBFC-37F3-1853-54B717216AC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2499776"/>
              </p:ext>
            </p:extLst>
          </p:nvPr>
        </p:nvGraphicFramePr>
        <p:xfrm>
          <a:off x="24782" y="861308"/>
          <a:ext cx="5195290" cy="5858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1" name="Imagem 10">
            <a:extLst>
              <a:ext uri="{FF2B5EF4-FFF2-40B4-BE49-F238E27FC236}">
                <a16:creationId xmlns:a16="http://schemas.microsoft.com/office/drawing/2014/main" id="{9C6ACACC-24CF-E144-A92D-1888AAA29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1920" y="1215176"/>
            <a:ext cx="5060888" cy="525658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99204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11B282FC-0ADC-DD36-7DF3-0011DF51A7BA}"/>
              </a:ext>
            </a:extLst>
          </p:cNvPr>
          <p:cNvSpPr txBox="1"/>
          <p:nvPr/>
        </p:nvSpPr>
        <p:spPr>
          <a:xfrm>
            <a:off x="323528" y="180153"/>
            <a:ext cx="5904656" cy="2605970"/>
          </a:xfrm>
          <a:prstGeom prst="rect">
            <a:avLst/>
          </a:prstGeom>
          <a:solidFill>
            <a:schemeClr val="bg1"/>
          </a:solidFill>
          <a:effectLst>
            <a:glow rad="774700">
              <a:schemeClr val="accent4">
                <a:satMod val="175000"/>
                <a:alpha val="64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 Extra Light" panose="020B0204020104020204" pitchFamily="34" charset="0"/>
              </a:rPr>
              <a:t>Não vejo nada assim enlouquecida...  </a:t>
            </a:r>
            <a:b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 Extra Light" panose="020B0204020104020204" pitchFamily="34" charset="0"/>
              </a:rPr>
            </a:b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 Extra Light" panose="020B0204020104020204" pitchFamily="34" charset="0"/>
              </a:rPr>
              <a:t>Passo no mundo, meu Amor, a ler  </a:t>
            </a:r>
            <a:b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 Extra Light" panose="020B0204020104020204" pitchFamily="34" charset="0"/>
              </a:rPr>
            </a:b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 Extra Light" panose="020B0204020104020204" pitchFamily="34" charset="0"/>
              </a:rPr>
              <a:t>No </a:t>
            </a:r>
            <a:r>
              <a:rPr kumimoji="0" lang="pt-BR" sz="2800" b="1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 Extra Light" panose="020B0204020104020204" pitchFamily="34" charset="0"/>
              </a:rPr>
              <a:t>mist'rioso</a:t>
            </a: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 Extra Light" panose="020B0204020104020204" pitchFamily="34" charset="0"/>
              </a:rPr>
              <a:t> livro do teu ser  </a:t>
            </a:r>
            <a:b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 Extra Light" panose="020B0204020104020204" pitchFamily="34" charset="0"/>
              </a:rPr>
            </a:b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badi Extra Light" panose="020B0204020104020204" pitchFamily="34" charset="0"/>
              </a:rPr>
              <a:t>A mesma história tantas vezes lida!...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3C35D9C-AAC7-6F6C-2083-82C99C3E6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097994"/>
            <a:ext cx="5309871" cy="3614125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218069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EEF84532-E46D-19DF-2A43-C85074502B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6001661"/>
              </p:ext>
            </p:extLst>
          </p:nvPr>
        </p:nvGraphicFramePr>
        <p:xfrm>
          <a:off x="514672" y="116632"/>
          <a:ext cx="8229600" cy="850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9428CFFF-468B-E39E-1D54-8DF00BD68A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9787881"/>
              </p:ext>
            </p:extLst>
          </p:nvPr>
        </p:nvGraphicFramePr>
        <p:xfrm>
          <a:off x="231192" y="1648985"/>
          <a:ext cx="6069000" cy="2644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Imagem 2" descr="Uma imagem contendo bolo&#10;&#10;Descrição gerada automaticamente">
            <a:extLst>
              <a:ext uri="{FF2B5EF4-FFF2-40B4-BE49-F238E27FC236}">
                <a16:creationId xmlns:a16="http://schemas.microsoft.com/office/drawing/2014/main" id="{323C3AEF-4D60-880A-3DC2-CEEE6EEEE5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8271"/>
            <a:ext cx="5868144" cy="355474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07AEAD4-4140-9BDB-6D4F-5A11DB173696}"/>
              </a:ext>
            </a:extLst>
          </p:cNvPr>
          <p:cNvSpPr txBox="1"/>
          <p:nvPr/>
        </p:nvSpPr>
        <p:spPr>
          <a:xfrm>
            <a:off x="1957634" y="3861048"/>
            <a:ext cx="6819419" cy="255210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glow rad="749300">
              <a:srgbClr val="000099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800" b="1" dirty="0">
                <a:latin typeface="Abadi Extra Light" panose="020B0204020104020204" pitchFamily="34" charset="0"/>
              </a:rPr>
              <a:t>Tudo no mundo é frágil, tudo passa... </a:t>
            </a:r>
          </a:p>
          <a:p>
            <a:pPr>
              <a:lnSpc>
                <a:spcPct val="200000"/>
              </a:lnSpc>
            </a:pPr>
            <a:r>
              <a:rPr lang="pt-BR" sz="2800" b="1" dirty="0">
                <a:latin typeface="Abadi Extra Light" panose="020B0204020104020204" pitchFamily="34" charset="0"/>
              </a:rPr>
              <a:t>Quando me dizem isto, toda a graça  </a:t>
            </a:r>
          </a:p>
          <a:p>
            <a:pPr>
              <a:lnSpc>
                <a:spcPct val="200000"/>
              </a:lnSpc>
            </a:pPr>
            <a:r>
              <a:rPr lang="pt-BR" sz="2800" b="1" dirty="0">
                <a:latin typeface="Abadi Extra Light" panose="020B0204020104020204" pitchFamily="34" charset="0"/>
              </a:rPr>
              <a:t>Duma boca divina fala em mim!  </a:t>
            </a:r>
          </a:p>
        </p:txBody>
      </p:sp>
    </p:spTree>
    <p:extLst>
      <p:ext uri="{BB962C8B-B14F-4D97-AF65-F5344CB8AC3E}">
        <p14:creationId xmlns:p14="http://schemas.microsoft.com/office/powerpoint/2010/main" val="374010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EEF84532-E46D-19DF-2A43-C85074502B67}"/>
              </a:ext>
            </a:extLst>
          </p:cNvPr>
          <p:cNvGraphicFramePr/>
          <p:nvPr/>
        </p:nvGraphicFramePr>
        <p:xfrm>
          <a:off x="514672" y="116632"/>
          <a:ext cx="8229600" cy="850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9428CFFF-468B-E39E-1D54-8DF00BD68A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265757"/>
              </p:ext>
            </p:extLst>
          </p:nvPr>
        </p:nvGraphicFramePr>
        <p:xfrm>
          <a:off x="2483768" y="2996952"/>
          <a:ext cx="6069000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D76B566D-4360-FEEB-75D6-3E9B1E44BEBD}"/>
              </a:ext>
            </a:extLst>
          </p:cNvPr>
          <p:cNvSpPr txBox="1"/>
          <p:nvPr/>
        </p:nvSpPr>
        <p:spPr>
          <a:xfrm>
            <a:off x="179512" y="188640"/>
            <a:ext cx="6732240" cy="2552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800" b="1" dirty="0">
                <a:latin typeface="Abadi Extra Light" panose="020B0204020104020204" pitchFamily="34" charset="0"/>
              </a:rPr>
              <a:t>E, olhos postos em ti, digo de rastros:</a:t>
            </a:r>
          </a:p>
          <a:p>
            <a:pPr>
              <a:lnSpc>
                <a:spcPct val="200000"/>
              </a:lnSpc>
            </a:pPr>
            <a:r>
              <a:rPr lang="pt-BR" sz="2800" b="1" dirty="0">
                <a:latin typeface="Abadi Extra Light" panose="020B0204020104020204" pitchFamily="34" charset="0"/>
              </a:rPr>
              <a:t> "Ah! podem voar mundos, morrer astros,  </a:t>
            </a:r>
          </a:p>
          <a:p>
            <a:pPr>
              <a:lnSpc>
                <a:spcPct val="200000"/>
              </a:lnSpc>
            </a:pPr>
            <a:r>
              <a:rPr lang="pt-BR" sz="2800" b="1" dirty="0">
                <a:latin typeface="Abadi Extra Light" panose="020B0204020104020204" pitchFamily="34" charset="0"/>
              </a:rPr>
              <a:t>Que tu és como Deus: princípio e fim!..."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7E02BD-2D8F-F299-A03C-75120E031088}"/>
              </a:ext>
            </a:extLst>
          </p:cNvPr>
          <p:cNvSpPr txBox="1"/>
          <p:nvPr/>
        </p:nvSpPr>
        <p:spPr>
          <a:xfrm>
            <a:off x="7050864" y="1658679"/>
            <a:ext cx="197691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dirty="0"/>
              <a:t>Florbela Espanca, 1923, </a:t>
            </a:r>
          </a:p>
        </p:txBody>
      </p:sp>
    </p:spTree>
    <p:extLst>
      <p:ext uri="{BB962C8B-B14F-4D97-AF65-F5344CB8AC3E}">
        <p14:creationId xmlns:p14="http://schemas.microsoft.com/office/powerpoint/2010/main" val="139168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, pessoa&#10;&#10;Descrição gerada automaticamente">
            <a:extLst>
              <a:ext uri="{FF2B5EF4-FFF2-40B4-BE49-F238E27FC236}">
                <a16:creationId xmlns:a16="http://schemas.microsoft.com/office/drawing/2014/main" id="{F13829A2-ADD4-4358-8CB3-08D88F2D0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99325"/>
            <a:ext cx="8178799" cy="5459348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85964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 descr="pict_20060906PHT10372">
            <a:extLst>
              <a:ext uri="{FF2B5EF4-FFF2-40B4-BE49-F238E27FC236}">
                <a16:creationId xmlns:a16="http://schemas.microsoft.com/office/drawing/2014/main" id="{3E46A07A-6A9B-46FE-B4B3-8BF437306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-1512888"/>
            <a:ext cx="9180513" cy="910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8" name="Text Box 4">
            <a:extLst>
              <a:ext uri="{FF2B5EF4-FFF2-40B4-BE49-F238E27FC236}">
                <a16:creationId xmlns:a16="http://schemas.microsoft.com/office/drawing/2014/main" id="{E5350D1E-0E16-433B-A3D6-C5C53DC8D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8" y="3970338"/>
            <a:ext cx="9072562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Ultra-romântica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Individualismo e Subjetivismo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(dúvida, desilusão, mal do século)</a:t>
            </a:r>
          </a:p>
        </p:txBody>
      </p:sp>
    </p:spTree>
    <p:extLst>
      <p:ext uri="{BB962C8B-B14F-4D97-AF65-F5344CB8AC3E}">
        <p14:creationId xmlns:p14="http://schemas.microsoft.com/office/powerpoint/2010/main" val="272538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750">
        <p15:prstTrans prst="fractur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0000">
                <a:gamma/>
                <a:shade val="46275"/>
                <a:invGamma/>
              </a:srgbClr>
            </a:gs>
            <a:gs pos="50000">
              <a:srgbClr val="FF0000"/>
            </a:gs>
            <a:gs pos="100000">
              <a:srgbClr val="FF0000">
                <a:gamma/>
                <a:shade val="46275"/>
                <a:invGamma/>
              </a:srgb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>
            <a:extLst>
              <a:ext uri="{FF2B5EF4-FFF2-40B4-BE49-F238E27FC236}">
                <a16:creationId xmlns:a16="http://schemas.microsoft.com/office/drawing/2014/main" id="{27F43302-335D-4C3E-B1B4-03921EA1C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928" y="821531"/>
            <a:ext cx="4284663" cy="521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8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Melancolia, tristeza, sentimento de morte, pessimismo, cansaço de vida.</a:t>
            </a:r>
          </a:p>
        </p:txBody>
      </p:sp>
      <p:pic>
        <p:nvPicPr>
          <p:cNvPr id="11271" name="Picture 7" descr="lagrima">
            <a:extLst>
              <a:ext uri="{FF2B5EF4-FFF2-40B4-BE49-F238E27FC236}">
                <a16:creationId xmlns:a16="http://schemas.microsoft.com/office/drawing/2014/main" id="{7D14DB0C-2350-4A77-8375-BA70DB22E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720725"/>
            <a:ext cx="4822825" cy="551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291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250">
        <p15:prstTrans prst="crush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9E41EEFC-AA8F-41FF-A83B-540B262D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35320"/>
            <a:ext cx="8676456" cy="650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F26D6F2-76CE-46D3-A301-5265B8895359}"/>
              </a:ext>
            </a:extLst>
          </p:cNvPr>
          <p:cNvSpPr txBox="1"/>
          <p:nvPr/>
        </p:nvSpPr>
        <p:spPr>
          <a:xfrm>
            <a:off x="-17625" y="0"/>
            <a:ext cx="4180273" cy="68916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300" b="1" dirty="0">
                <a:solidFill>
                  <a:srgbClr val="C00000"/>
                </a:solidFill>
                <a:latin typeface="Arial Narrow" panose="020B0606020202030204" pitchFamily="34" charset="0"/>
              </a:rPr>
              <a:t>Sentimentos arrebatados</a:t>
            </a:r>
            <a:r>
              <a:rPr lang="pt-BR" sz="2300" dirty="0">
                <a:latin typeface="Arial Narrow" panose="020B0606020202030204" pitchFamily="34" charset="0"/>
              </a:rPr>
              <a:t>;</a:t>
            </a:r>
          </a:p>
          <a:p>
            <a:pPr algn="just">
              <a:lnSpc>
                <a:spcPct val="150000"/>
              </a:lnSpc>
            </a:pPr>
            <a:endParaRPr lang="pt-BR" sz="2300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ts val="2760"/>
              </a:lnSpc>
              <a:buFont typeface="Wingdings" panose="05000000000000000000" pitchFamily="2" charset="2"/>
              <a:buChar char="v"/>
            </a:pPr>
            <a:r>
              <a:rPr lang="pt-BR" sz="2300" b="1" dirty="0">
                <a:highlight>
                  <a:srgbClr val="FFFF00"/>
                </a:highlight>
                <a:latin typeface="Arial Narrow" panose="020B0606020202030204" pitchFamily="34" charset="0"/>
              </a:rPr>
              <a:t>Poeta isolado</a:t>
            </a:r>
            <a:r>
              <a:rPr lang="pt-BR" sz="2300" dirty="0">
                <a:latin typeface="Arial Narrow" panose="020B0606020202030204" pitchFamily="34" charset="0"/>
              </a:rPr>
              <a:t>, incompreendido – por defender </a:t>
            </a:r>
            <a:r>
              <a:rPr lang="pt-BR" sz="2300" b="1" dirty="0">
                <a:solidFill>
                  <a:srgbClr val="C00000"/>
                </a:solidFill>
                <a:latin typeface="Arial Narrow" panose="020B0606020202030204" pitchFamily="34" charset="0"/>
              </a:rPr>
              <a:t>valores morais e éticos </a:t>
            </a:r>
            <a:r>
              <a:rPr lang="pt-BR" sz="2300" b="1" dirty="0">
                <a:solidFill>
                  <a:srgbClr val="002060"/>
                </a:solidFill>
                <a:latin typeface="Arial Narrow" panose="020B0606020202030204" pitchFamily="34" charset="0"/>
              </a:rPr>
              <a:t>contrários aos interesses econômicos da burguesia</a:t>
            </a:r>
            <a:r>
              <a:rPr lang="pt-BR" sz="2300" dirty="0">
                <a:latin typeface="Arial Narrow" panose="020B0606020202030204" pitchFamily="34" charset="0"/>
              </a:rPr>
              <a:t>;</a:t>
            </a:r>
          </a:p>
          <a:p>
            <a:pPr algn="just">
              <a:lnSpc>
                <a:spcPct val="150000"/>
              </a:lnSpc>
            </a:pPr>
            <a:endParaRPr lang="pt-BR" sz="2300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300" dirty="0">
                <a:latin typeface="Arial Narrow" panose="020B0606020202030204" pitchFamily="34" charset="0"/>
              </a:rPr>
              <a:t>Autores buscam sentimentos </a:t>
            </a:r>
            <a:r>
              <a:rPr lang="pt-BR" sz="2300" b="1" dirty="0">
                <a:solidFill>
                  <a:srgbClr val="660066"/>
                </a:solidFill>
                <a:latin typeface="Arial Narrow" panose="020B0606020202030204" pitchFamily="34" charset="0"/>
              </a:rPr>
              <a:t>individualistas</a:t>
            </a:r>
            <a:r>
              <a:rPr lang="pt-BR" sz="2300" dirty="0">
                <a:latin typeface="Arial Narrow" panose="020B0606020202030204" pitchFamily="34" charset="0"/>
              </a:rPr>
              <a:t> – opostos aos da 1ª geração – </a:t>
            </a:r>
            <a:r>
              <a:rPr lang="pt-BR" sz="2300" dirty="0">
                <a:highlight>
                  <a:srgbClr val="FFFF00"/>
                </a:highlight>
                <a:latin typeface="Arial Narrow" panose="020B0606020202030204" pitchFamily="34" charset="0"/>
              </a:rPr>
              <a:t>Identidade nacional;</a:t>
            </a:r>
          </a:p>
          <a:p>
            <a:pPr algn="just">
              <a:lnSpc>
                <a:spcPct val="150000"/>
              </a:lnSpc>
            </a:pPr>
            <a:endParaRPr lang="pt-BR" sz="2300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ts val="2760"/>
              </a:lnSpc>
              <a:buFont typeface="Wingdings" panose="05000000000000000000" pitchFamily="2" charset="2"/>
              <a:buChar char="v"/>
            </a:pPr>
            <a:r>
              <a:rPr lang="pt-BR" sz="2300" dirty="0">
                <a:latin typeface="Arial Narrow" panose="020B0606020202030204" pitchFamily="34" charset="0"/>
              </a:rPr>
              <a:t>Defesa de valores incorruptíveis: 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honestidade</a:t>
            </a:r>
            <a:r>
              <a:rPr lang="pt-BR" sz="2300" b="1" dirty="0">
                <a:latin typeface="Arial Narrow" panose="020B0606020202030204" pitchFamily="34" charset="0"/>
              </a:rPr>
              <a:t>, </a:t>
            </a:r>
            <a:r>
              <a:rPr lang="pt-BR" sz="2300" b="1" dirty="0">
                <a:solidFill>
                  <a:srgbClr val="FF0066"/>
                </a:solidFill>
                <a:latin typeface="Arial Narrow" panose="020B0606020202030204" pitchFamily="34" charset="0"/>
              </a:rPr>
              <a:t>amor</a:t>
            </a:r>
            <a:r>
              <a:rPr lang="pt-BR" sz="2300" b="1" dirty="0">
                <a:latin typeface="Arial Narrow" panose="020B0606020202030204" pitchFamily="34" charset="0"/>
              </a:rPr>
              <a:t> e </a:t>
            </a:r>
            <a:r>
              <a:rPr lang="pt-BR" sz="2300" b="1" dirty="0">
                <a:solidFill>
                  <a:srgbClr val="CC00CC"/>
                </a:solidFill>
                <a:latin typeface="Arial Narrow" panose="020B0606020202030204" pitchFamily="34" charset="0"/>
              </a:rPr>
              <a:t>direito à liberdade.</a:t>
            </a:r>
          </a:p>
          <a:p>
            <a:pPr algn="just">
              <a:lnSpc>
                <a:spcPct val="150000"/>
              </a:lnSpc>
            </a:pPr>
            <a:endParaRPr lang="pt-BR" sz="1200" dirty="0">
              <a:solidFill>
                <a:srgbClr val="CC00CC"/>
              </a:solidFill>
              <a:latin typeface="Arial Narrow" panose="020B0606020202030204" pitchFamily="34" charset="0"/>
            </a:endParaRPr>
          </a:p>
          <a:p>
            <a:endParaRPr lang="pt-BR" sz="16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DD1D13-8BB6-409A-B41D-2265C509FE64}"/>
              </a:ext>
            </a:extLst>
          </p:cNvPr>
          <p:cNvSpPr txBox="1"/>
          <p:nvPr/>
        </p:nvSpPr>
        <p:spPr>
          <a:xfrm>
            <a:off x="4162648" y="117794"/>
            <a:ext cx="4981352" cy="1508105"/>
          </a:xfrm>
          <a:prstGeom prst="rect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pt-BR" b="1" dirty="0">
              <a:solidFill>
                <a:srgbClr val="FF0066"/>
              </a:solidFill>
            </a:endParaRP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CARACTERÍSTICAS – </a:t>
            </a:r>
          </a:p>
          <a:p>
            <a:pPr algn="ctr"/>
            <a:r>
              <a:rPr lang="pt-BR" sz="2800" b="1" dirty="0">
                <a:solidFill>
                  <a:schemeClr val="bg1"/>
                </a:solidFill>
              </a:rPr>
              <a:t>2ª GERAÇÃO</a:t>
            </a:r>
          </a:p>
          <a:p>
            <a:pPr algn="ctr"/>
            <a:endParaRPr lang="pt-BR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37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6B0FA8F9-987E-4FEE-B160-5E7171674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3FD5B9F-281D-0491-BA44-86D8EFD6506F}"/>
              </a:ext>
            </a:extLst>
          </p:cNvPr>
          <p:cNvSpPr txBox="1"/>
          <p:nvPr/>
        </p:nvSpPr>
        <p:spPr>
          <a:xfrm>
            <a:off x="3707904" y="6211669"/>
            <a:ext cx="545589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latin typeface="Arial Narrow" panose="020B0606020202030204" pitchFamily="34" charset="0"/>
              </a:rPr>
              <a:t>Lânguido</a:t>
            </a:r>
            <a:r>
              <a:rPr lang="pt-BR" dirty="0">
                <a:latin typeface="Arial Narrow" panose="020B0606020202030204" pitchFamily="34" charset="0"/>
              </a:rPr>
              <a:t>: ser que se encontra em estado de abatimento, de grande fraqueza física e psicológica; sem forças, sem energia.</a:t>
            </a:r>
          </a:p>
        </p:txBody>
      </p:sp>
    </p:spTree>
    <p:extLst>
      <p:ext uri="{BB962C8B-B14F-4D97-AF65-F5344CB8AC3E}">
        <p14:creationId xmlns:p14="http://schemas.microsoft.com/office/powerpoint/2010/main" val="3774993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 descr="Uma imagem contendo árvore, grama, planta&#10;&#10;Descrição gerada automaticamente">
            <a:extLst>
              <a:ext uri="{FF2B5EF4-FFF2-40B4-BE49-F238E27FC236}">
                <a16:creationId xmlns:a16="http://schemas.microsoft.com/office/drawing/2014/main" id="{D99B54AA-5B65-46B4-983C-F127CAB5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692696"/>
            <a:ext cx="8178799" cy="5400599"/>
          </a:xfrm>
          <a:prstGeom prst="rect">
            <a:avLst/>
          </a:prstGeom>
          <a:effectLst>
            <a:glow rad="1333500">
              <a:srgbClr val="990099">
                <a:alpha val="74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858060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6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89FC90C-6743-4754-A09C-166EEA96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88" y="1268760"/>
            <a:ext cx="7071023" cy="4104456"/>
          </a:xfrm>
          <a:prstGeom prst="rect">
            <a:avLst/>
          </a:prstGeom>
          <a:ln>
            <a:noFill/>
          </a:ln>
          <a:effectLst>
            <a:glow rad="1905000">
              <a:srgbClr val="FF0000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DBB6FAF-867C-4C83-B6E4-928335E88D28}"/>
              </a:ext>
            </a:extLst>
          </p:cNvPr>
          <p:cNvSpPr txBox="1"/>
          <p:nvPr/>
        </p:nvSpPr>
        <p:spPr>
          <a:xfrm>
            <a:off x="1036488" y="6093296"/>
            <a:ext cx="7071024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lvl="0" algn="ctr">
              <a:spcBef>
                <a:spcPct val="50000"/>
              </a:spcBef>
              <a:defRPr/>
            </a:pPr>
            <a:r>
              <a:rPr lang="pt-BR" altLang="pt-BR" sz="3200" b="1" dirty="0">
                <a:solidFill>
                  <a:srgbClr val="660066"/>
                </a:solidFill>
              </a:rPr>
              <a:t>2ª Geração Romântica no Brasil</a:t>
            </a:r>
          </a:p>
        </p:txBody>
      </p:sp>
    </p:spTree>
    <p:extLst>
      <p:ext uri="{BB962C8B-B14F-4D97-AF65-F5344CB8AC3E}">
        <p14:creationId xmlns:p14="http://schemas.microsoft.com/office/powerpoint/2010/main" val="291810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E165012D-676F-40BB-92DC-588CE27E9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21" y="425881"/>
            <a:ext cx="8124129" cy="6099463"/>
          </a:xfrm>
          <a:prstGeom prst="rect">
            <a:avLst/>
          </a:prstGeom>
          <a:noFill/>
          <a:ln>
            <a:noFill/>
          </a:ln>
          <a:effectLst>
            <a:glow rad="1308100">
              <a:srgbClr val="CC0000">
                <a:alpha val="7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0372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win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0BD98-4334-4E30-8402-87EE3DDE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0337"/>
            <a:ext cx="8784976" cy="1143000"/>
          </a:xfrm>
          <a:solidFill>
            <a:srgbClr val="CC00CC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3600" b="1" dirty="0">
                <a:latin typeface="Arial Narrow" panose="020B0606020202030204" pitchFamily="34" charset="0"/>
              </a:rPr>
              <a:t>SEGUNDA GERAÇÃO ROMÂNTICA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93D804-91A4-4F3E-91D0-DDB1DC1F7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525963"/>
          </a:xfrm>
          <a:solidFill>
            <a:srgbClr val="FFFFF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>
                <a:latin typeface="Arial Narrow" panose="020B0606020202030204" pitchFamily="34" charset="0"/>
              </a:rPr>
              <a:t>I. </a:t>
            </a:r>
            <a:r>
              <a:rPr lang="pt-BR" b="1" dirty="0">
                <a:solidFill>
                  <a:srgbClr val="000099"/>
                </a:solidFill>
                <a:latin typeface="Arial Narrow" panose="020B0606020202030204" pitchFamily="34" charset="0"/>
              </a:rPr>
              <a:t>Objetivos</a:t>
            </a:r>
            <a:r>
              <a:rPr lang="pt-BR" dirty="0">
                <a:latin typeface="Arial Narrow" panose="020B0606020202030204" pitchFamily="34" charset="0"/>
              </a:rPr>
              <a:t>: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pt-BR" sz="3000" b="1" dirty="0">
                <a:solidFill>
                  <a:srgbClr val="000099"/>
                </a:solidFill>
                <a:latin typeface="Arial Narrow" panose="020B0606020202030204" pitchFamily="34" charset="0"/>
              </a:rPr>
              <a:t>Construir uma identidade nacional</a:t>
            </a:r>
            <a:r>
              <a:rPr lang="pt-BR" sz="3000" dirty="0">
                <a:solidFill>
                  <a:srgbClr val="000099"/>
                </a:solidFill>
                <a:latin typeface="Arial Narrow" panose="020B0606020202030204" pitchFamily="34" charset="0"/>
              </a:rPr>
              <a:t>;</a:t>
            </a:r>
          </a:p>
          <a:p>
            <a:pPr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pt-BR" sz="3000" dirty="0">
                <a:latin typeface="Arial Narrow" panose="020B0606020202030204" pitchFamily="34" charset="0"/>
              </a:rPr>
              <a:t>Manter os traços da primeira geração (exceto o indianismo);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pt-BR" sz="3000" b="1" dirty="0">
                <a:solidFill>
                  <a:srgbClr val="CC0000"/>
                </a:solidFill>
                <a:latin typeface="Arial Narrow" panose="020B0606020202030204" pitchFamily="34" charset="0"/>
              </a:rPr>
              <a:t>Protestar contra os valores da Revolução Franc</a:t>
            </a:r>
            <a:r>
              <a:rPr lang="pt-BR" sz="3000" dirty="0">
                <a:solidFill>
                  <a:srgbClr val="CC0000"/>
                </a:solidFill>
                <a:latin typeface="Arial Narrow" panose="020B0606020202030204" pitchFamily="34" charset="0"/>
              </a:rPr>
              <a:t>esa.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50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0BD98-4334-4E30-8402-87EE3DDE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0337"/>
            <a:ext cx="8229600" cy="820391"/>
          </a:xfrm>
          <a:solidFill>
            <a:srgbClr val="FF0066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3600" b="1" dirty="0">
                <a:latin typeface="Arial Narrow" panose="020B0606020202030204" pitchFamily="34" charset="0"/>
              </a:rPr>
              <a:t>SEGUNDA GERAÇÃO ROMÂNTICA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93D804-91A4-4F3E-91D0-DDB1DC1F7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24744"/>
            <a:ext cx="8784976" cy="5572919"/>
          </a:xfrm>
          <a:solidFill>
            <a:srgbClr val="FFFFFF"/>
          </a:solidFill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>
                <a:latin typeface="Arial Narrow" panose="020B0606020202030204" pitchFamily="34" charset="0"/>
              </a:rPr>
              <a:t>I. </a:t>
            </a:r>
            <a:r>
              <a:rPr 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Principais Influências</a:t>
            </a:r>
            <a:r>
              <a:rPr lang="pt-BR" dirty="0">
                <a:latin typeface="Arial Narrow" panose="020B0606020202030204" pitchFamily="34" charset="0"/>
              </a:rPr>
              <a:t>:</a:t>
            </a:r>
          </a:p>
          <a:p>
            <a:pPr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pt-BR" sz="3000" dirty="0" err="1">
                <a:solidFill>
                  <a:srgbClr val="000099"/>
                </a:solidFill>
                <a:latin typeface="Arial Narrow" panose="020B0606020202030204" pitchFamily="34" charset="0"/>
              </a:rPr>
              <a:t>Lord</a:t>
            </a:r>
            <a:r>
              <a:rPr lang="pt-BR" sz="3000" dirty="0">
                <a:solidFill>
                  <a:srgbClr val="000099"/>
                </a:solidFill>
                <a:latin typeface="Arial Narrow" panose="020B0606020202030204" pitchFamily="34" charset="0"/>
              </a:rPr>
              <a:t> Byron, </a:t>
            </a:r>
            <a:r>
              <a:rPr lang="pt-BR" sz="2800" b="1" dirty="0">
                <a:solidFill>
                  <a:srgbClr val="C00000"/>
                </a:solidFill>
                <a:latin typeface="Arial Narrow" panose="020B0606020202030204" pitchFamily="34" charset="0"/>
              </a:rPr>
              <a:t>Percy Shelley</a:t>
            </a:r>
            <a:r>
              <a:rPr lang="pt-B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, </a:t>
            </a:r>
            <a:r>
              <a:rPr lang="pt-BR" sz="2800" dirty="0">
                <a:solidFill>
                  <a:srgbClr val="000099"/>
                </a:solidFill>
                <a:latin typeface="Arial Narrow" panose="020B0606020202030204" pitchFamily="34" charset="0"/>
              </a:rPr>
              <a:t>Alfred Louis Charles Musset </a:t>
            </a:r>
            <a:r>
              <a:rPr lang="pt-B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(O mais clássico dos românticos e o mais romântico dos clássicos)</a:t>
            </a:r>
            <a:r>
              <a:rPr lang="pt-BR" sz="3000" dirty="0">
                <a:solidFill>
                  <a:srgbClr val="000099"/>
                </a:solidFill>
                <a:latin typeface="Arial Narrow" panose="020B0606020202030204" pitchFamily="34" charset="0"/>
              </a:rPr>
              <a:t>;</a:t>
            </a:r>
          </a:p>
          <a:p>
            <a:pPr marL="0" indent="0" algn="just">
              <a:buClr>
                <a:srgbClr val="FF0000"/>
              </a:buClr>
              <a:buNone/>
            </a:pPr>
            <a:endParaRPr lang="pt-BR" sz="3000" dirty="0">
              <a:solidFill>
                <a:srgbClr val="000099"/>
              </a:solidFill>
              <a:latin typeface="Arial Narrow" panose="020B0606020202030204" pitchFamily="34" charset="0"/>
            </a:endParaRPr>
          </a:p>
          <a:p>
            <a:pPr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pt-BR" sz="3000" b="1" dirty="0">
                <a:solidFill>
                  <a:srgbClr val="000099"/>
                </a:solidFill>
                <a:latin typeface="Arial Narrow" panose="020B0606020202030204" pitchFamily="34" charset="0"/>
              </a:rPr>
              <a:t>Influências no plano pessoal</a:t>
            </a:r>
            <a:r>
              <a:rPr lang="pt-BR" sz="3000" dirty="0">
                <a:solidFill>
                  <a:srgbClr val="CC0000"/>
                </a:solidFill>
                <a:latin typeface="Arial Narrow" panose="020B0606020202030204" pitchFamily="34" charset="0"/>
              </a:rPr>
              <a:t>: </a:t>
            </a:r>
            <a:r>
              <a:rPr lang="pt-BR" sz="3000" dirty="0">
                <a:latin typeface="Arial Narrow" panose="020B0606020202030204" pitchFamily="34" charset="0"/>
              </a:rPr>
              <a:t>vida desregrada, ociosidade, casos amorosos, vícios, hábitos boêmios e leituras dos autores que os influenciavam.</a:t>
            </a:r>
          </a:p>
          <a:p>
            <a:pPr marL="0" indent="0">
              <a:buClr>
                <a:srgbClr val="FF0000"/>
              </a:buClr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55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0BD98-4334-4E30-8402-87EE3DDE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48383"/>
          </a:xfrm>
          <a:solidFill>
            <a:srgbClr val="7030A0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3600" b="1" dirty="0">
                <a:highlight>
                  <a:srgbClr val="00FFFF"/>
                </a:highlight>
                <a:latin typeface="Arial Narrow" panose="020B0606020202030204" pitchFamily="34" charset="0"/>
              </a:rPr>
              <a:t>MAL DO SÉCULO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93D804-91A4-4F3E-91D0-DDB1DC1F7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980728"/>
            <a:ext cx="8856984" cy="5760640"/>
          </a:xfrm>
          <a:solidFill>
            <a:srgbClr val="FFFFFF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100" b="1" dirty="0">
                <a:latin typeface="Arial Narrow" panose="020B0606020202030204" pitchFamily="34" charset="0"/>
              </a:rPr>
              <a:t>Expressão original de Chateaubriand (em francês: </a:t>
            </a:r>
            <a:r>
              <a:rPr lang="pt-BR" sz="2100" b="1" dirty="0">
                <a:highlight>
                  <a:srgbClr val="FFFF00"/>
                </a:highlight>
                <a:latin typeface="Arial Narrow" panose="020B0606020202030204" pitchFamily="34" charset="0"/>
              </a:rPr>
              <a:t>Mal </a:t>
            </a:r>
            <a:r>
              <a:rPr lang="pt-BR" sz="21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du</a:t>
            </a:r>
            <a:r>
              <a:rPr lang="pt-BR" sz="2100" b="1" dirty="0">
                <a:highlight>
                  <a:srgbClr val="FFFF00"/>
                </a:highlight>
                <a:latin typeface="Arial Narrow" panose="020B0606020202030204" pitchFamily="34" charset="0"/>
              </a:rPr>
              <a:t> </a:t>
            </a:r>
            <a:r>
              <a:rPr lang="pt-BR" sz="2100" b="1" dirty="0" err="1">
                <a:highlight>
                  <a:srgbClr val="FFFF00"/>
                </a:highlight>
                <a:latin typeface="Arial Narrow" panose="020B0606020202030204" pitchFamily="34" charset="0"/>
              </a:rPr>
              <a:t>siècle</a:t>
            </a:r>
            <a:r>
              <a:rPr lang="pt-BR" sz="2100" b="1" dirty="0">
                <a:latin typeface="Arial Narrow" panose="020B0606020202030204" pitchFamily="34" charset="0"/>
              </a:rPr>
              <a:t>), tópico literário para se referir </a:t>
            </a:r>
            <a:r>
              <a:rPr lang="pt-BR" sz="2100" b="1" dirty="0">
                <a:solidFill>
                  <a:srgbClr val="C00000"/>
                </a:solidFill>
                <a:latin typeface="Arial Narrow" panose="020B0606020202030204" pitchFamily="34" charset="0"/>
              </a:rPr>
              <a:t>à crise de crenças e valores desencadeada na Europa no século XIX,</a:t>
            </a:r>
            <a:r>
              <a:rPr lang="pt-BR" sz="2100" b="1" dirty="0">
                <a:latin typeface="Arial Narrow" panose="020B0606020202030204" pitchFamily="34" charset="0"/>
              </a:rPr>
              <a:t> no contexto do Romantismo.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600" b="1" dirty="0">
              <a:latin typeface="Arial Narrow" panose="020B0606020202030204" pitchFamily="34" charset="0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Afetou </a:t>
            </a:r>
            <a:r>
              <a:rPr lang="pt-BR" sz="2100" b="1" dirty="0">
                <a:solidFill>
                  <a:srgbClr val="C00000"/>
                </a:solidFill>
                <a:latin typeface="Arial Narrow" panose="020B0606020202030204" pitchFamily="34" charset="0"/>
              </a:rPr>
              <a:t>profundamente</a:t>
            </a:r>
            <a:r>
              <a:rPr 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 jovens e permeou na literatura da época. 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Desconforto advindo do vazio existencial deixado pelo racionalismo iluminista.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100" b="1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100" b="1" dirty="0">
                <a:latin typeface="Arial Narrow" panose="020B0606020202030204" pitchFamily="34" charset="0"/>
              </a:rPr>
              <a:t>Sentimentos de: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100" b="1" dirty="0">
                <a:solidFill>
                  <a:srgbClr val="000099"/>
                </a:solidFill>
                <a:latin typeface="Arial Narrow" panose="020B0606020202030204" pitchFamily="34" charset="0"/>
              </a:rPr>
              <a:t>Decadência,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100" b="1" dirty="0">
                <a:solidFill>
                  <a:srgbClr val="000099"/>
                </a:solidFill>
                <a:latin typeface="Arial Narrow" panose="020B0606020202030204" pitchFamily="34" charset="0"/>
              </a:rPr>
              <a:t>Tédio,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100" b="1" dirty="0">
                <a:solidFill>
                  <a:srgbClr val="000099"/>
                </a:solidFill>
                <a:latin typeface="Arial Narrow" panose="020B0606020202030204" pitchFamily="34" charset="0"/>
              </a:rPr>
              <a:t>Desilusão e melancolia,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sz="2100" b="1" dirty="0">
                <a:solidFill>
                  <a:srgbClr val="000099"/>
                </a:solidFill>
                <a:latin typeface="Arial Narrow" panose="020B0606020202030204" pitchFamily="34" charset="0"/>
              </a:rPr>
              <a:t>De inutilidade e futilidade da existência, </a:t>
            </a:r>
          </a:p>
        </p:txBody>
      </p:sp>
    </p:spTree>
    <p:extLst>
      <p:ext uri="{BB962C8B-B14F-4D97-AF65-F5344CB8AC3E}">
        <p14:creationId xmlns:p14="http://schemas.microsoft.com/office/powerpoint/2010/main" val="51706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621913-2684-E51C-D7C1-6CA6E707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364348"/>
            <a:ext cx="8568952" cy="61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60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3D6769A-43DB-45E5-A840-15798488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2656"/>
            <a:ext cx="8208912" cy="6120680"/>
          </a:xfrm>
          <a:prstGeom prst="rect">
            <a:avLst/>
          </a:prstGeom>
          <a:ln>
            <a:noFill/>
          </a:ln>
          <a:effectLst>
            <a:glow rad="558800">
              <a:schemeClr val="accent1"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863822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874725-C237-46D5-8F8C-26987461E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8" y="180515"/>
            <a:ext cx="8856984" cy="728205"/>
          </a:xfr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glow rad="266700">
              <a:srgbClr val="FF3399">
                <a:alpha val="79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2800" b="1" dirty="0">
                <a:latin typeface="Amiri Quran" panose="00000500000000000000" pitchFamily="2" charset="-78"/>
                <a:cs typeface="Amiri Quran" panose="00000500000000000000" pitchFamily="2" charset="-78"/>
              </a:rPr>
              <a:t>PROJETO LITERÁRIO DOS ULTRARROMÂNTICOS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F458B7-C7E7-4EF3-97D1-6823E24EF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" y="1311887"/>
            <a:ext cx="4333832" cy="5256584"/>
          </a:xfr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indent="0" algn="ctr">
              <a:buNone/>
            </a:pPr>
            <a:endParaRPr lang="pt-BR" sz="5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pt-BR" sz="2800" b="1" dirty="0">
                <a:solidFill>
                  <a:srgbClr val="000000"/>
                </a:solidFill>
                <a:latin typeface="Arial Narrow" panose="020B0606020202030204" pitchFamily="34" charset="0"/>
              </a:rPr>
              <a:t>IDEALIZAÇÃO ABSOLUTA</a:t>
            </a:r>
          </a:p>
          <a:p>
            <a:pPr marL="0" indent="0" algn="just">
              <a:buNone/>
            </a:pPr>
            <a:endParaRPr lang="pt-BR" sz="2800" dirty="0"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300" dirty="0">
                <a:latin typeface="Arial Narrow" panose="020B0606020202030204" pitchFamily="34" charset="0"/>
              </a:rPr>
              <a:t>INTERESSE POR DUAS IDEIAS ESSENCIALMENTE ROMÂNTICAS: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dirty="0"/>
              <a:t>         </a:t>
            </a:r>
            <a:r>
              <a:rPr lang="pt-BR" sz="2400" b="1" dirty="0">
                <a:highlight>
                  <a:srgbClr val="FF0066"/>
                </a:highlight>
                <a:latin typeface="Arial Narrow" panose="020B0606020202030204" pitchFamily="34" charset="0"/>
              </a:rPr>
              <a:t>AMOR e  MORTE</a:t>
            </a:r>
            <a:r>
              <a:rPr lang="pt-BR" b="1" dirty="0"/>
              <a:t>  </a:t>
            </a:r>
            <a:r>
              <a:rPr lang="pt-BR" sz="2400" b="1" dirty="0">
                <a:latin typeface="Arial Narrow" panose="020B060602020203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4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>
                <a:latin typeface="Arial Narrow" panose="020B0606020202030204" pitchFamily="34" charset="0"/>
              </a:rPr>
              <a:t>AMBAS IDEIAS DEFINEM O </a:t>
            </a:r>
            <a:r>
              <a:rPr lang="pt-BR" sz="2400" b="1" dirty="0">
                <a:latin typeface="Arial Narrow" panose="020B0606020202030204" pitchFamily="34" charset="0"/>
              </a:rPr>
              <a:t>PROJETO LITERÁRIO  </a:t>
            </a:r>
            <a:r>
              <a:rPr lang="pt-BR" sz="2400" dirty="0">
                <a:latin typeface="Arial Narrow" panose="020B0606020202030204" pitchFamily="34" charset="0"/>
              </a:rPr>
              <a:t>DESSA GERAÇÃO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995F339-14BC-4B58-8AC3-87D7AECBE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2" y="1202874"/>
            <a:ext cx="4499411" cy="5474611"/>
          </a:xfrm>
          <a:prstGeom prst="rect">
            <a:avLst/>
          </a:prstGeom>
          <a:ln>
            <a:noFill/>
          </a:ln>
          <a:effectLst>
            <a:glow rad="622300">
              <a:srgbClr val="C00000">
                <a:alpha val="93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91451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A112C2D-C233-0DB4-83C4-C8CBD47D3D22}"/>
              </a:ext>
            </a:extLst>
          </p:cNvPr>
          <p:cNvSpPr txBox="1"/>
          <p:nvPr/>
        </p:nvSpPr>
        <p:spPr>
          <a:xfrm>
            <a:off x="179512" y="151850"/>
            <a:ext cx="8784976" cy="553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30200">
              <a:srgbClr val="CC0000">
                <a:alpha val="8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CC00CC"/>
                </a:solidFill>
                <a:latin typeface="Arial Narrow" panose="020B0606020202030204" pitchFamily="34" charset="0"/>
              </a:rPr>
              <a:t>SURGIMENTO DA POESIA – 2ª GERAÇÃO E O PÚBLICO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7EE6BF-B27D-34BA-A0A0-AA06D4681D19}"/>
              </a:ext>
            </a:extLst>
          </p:cNvPr>
          <p:cNvSpPr txBox="1"/>
          <p:nvPr/>
        </p:nvSpPr>
        <p:spPr>
          <a:xfrm>
            <a:off x="107504" y="885045"/>
            <a:ext cx="8928992" cy="34960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b="1" dirty="0">
                <a:latin typeface="Aptos Narrow" panose="020B0004020202020204" pitchFamily="34" charset="0"/>
              </a:rPr>
              <a:t>Convívio estreito no ambiente acadêmico </a:t>
            </a:r>
            <a:r>
              <a:rPr lang="pt-BR" sz="2300" dirty="0">
                <a:latin typeface="Aptos Narrow" panose="020B0004020202020204" pitchFamily="34" charset="0"/>
              </a:rPr>
              <a:t>– Trocas de textos favorecia a leitura e autoria textuais;</a:t>
            </a:r>
          </a:p>
          <a:p>
            <a:endParaRPr lang="pt-BR" sz="600" dirty="0">
              <a:latin typeface="Aptos Narrow" panose="020B0004020202020204" pitchFamily="34" charset="0"/>
            </a:endParaRPr>
          </a:p>
          <a:p>
            <a:pPr marL="3600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dirty="0">
                <a:latin typeface="Aptos Narrow" panose="020B0004020202020204" pitchFamily="34" charset="0"/>
              </a:rPr>
              <a:t>Esse ambiente </a:t>
            </a:r>
            <a:r>
              <a:rPr lang="pt-BR" sz="2300" b="1" dirty="0">
                <a:solidFill>
                  <a:srgbClr val="000099"/>
                </a:solidFill>
                <a:latin typeface="Aptos Narrow" panose="020B0004020202020204" pitchFamily="34" charset="0"/>
              </a:rPr>
              <a:t>realimentava </a:t>
            </a:r>
            <a:r>
              <a:rPr lang="pt-BR" sz="2300" dirty="0">
                <a:latin typeface="Aptos Narrow" panose="020B0004020202020204" pitchFamily="34" charset="0"/>
              </a:rPr>
              <a:t>temas associados a :</a:t>
            </a:r>
          </a:p>
          <a:p>
            <a:pPr marL="36000">
              <a:lnSpc>
                <a:spcPct val="150000"/>
              </a:lnSpc>
            </a:pPr>
            <a:endParaRPr lang="pt-BR" sz="500" dirty="0">
              <a:latin typeface="Aptos Narrow" panose="020B0004020202020204" pitchFamily="34" charset="0"/>
            </a:endParaRPr>
          </a:p>
          <a:p>
            <a:pPr marL="36000" indent="-285750">
              <a:lnSpc>
                <a:spcPct val="150000"/>
              </a:lnSpc>
              <a:buFontTx/>
              <a:buChar char="-"/>
            </a:pPr>
            <a:r>
              <a:rPr lang="pt-BR" sz="2300" b="1" dirty="0">
                <a:solidFill>
                  <a:srgbClr val="C00000"/>
                </a:solidFill>
                <a:latin typeface="Aptos Narrow" panose="020B0004020202020204" pitchFamily="34" charset="0"/>
              </a:rPr>
              <a:t>SENTIMENTOS INDIVIDUAIS</a:t>
            </a:r>
            <a:r>
              <a:rPr lang="pt-BR" sz="2300" dirty="0">
                <a:latin typeface="Aptos Narrow" panose="020B0004020202020204" pitchFamily="34" charset="0"/>
              </a:rPr>
              <a:t>;</a:t>
            </a:r>
          </a:p>
          <a:p>
            <a:pPr marL="36000" indent="-285750">
              <a:lnSpc>
                <a:spcPct val="150000"/>
              </a:lnSpc>
              <a:buFontTx/>
              <a:buChar char="-"/>
            </a:pPr>
            <a:r>
              <a:rPr lang="pt-BR" sz="2300" b="1" dirty="0">
                <a:solidFill>
                  <a:srgbClr val="000099"/>
                </a:solidFill>
                <a:latin typeface="Aptos Narrow" panose="020B0004020202020204" pitchFamily="34" charset="0"/>
              </a:rPr>
              <a:t>SOLIDÃO</a:t>
            </a:r>
            <a:r>
              <a:rPr lang="pt-BR" sz="2300" dirty="0">
                <a:latin typeface="Aptos Narrow" panose="020B0004020202020204" pitchFamily="34" charset="0"/>
              </a:rPr>
              <a:t>;</a:t>
            </a:r>
          </a:p>
          <a:p>
            <a:pPr marL="36000" indent="-285750">
              <a:lnSpc>
                <a:spcPct val="150000"/>
              </a:lnSpc>
              <a:buFontTx/>
              <a:buChar char="-"/>
            </a:pPr>
            <a:r>
              <a:rPr lang="pt-BR" sz="2300" b="1" dirty="0">
                <a:solidFill>
                  <a:srgbClr val="FF0000"/>
                </a:solidFill>
                <a:latin typeface="Aptos Narrow" panose="020B0004020202020204" pitchFamily="34" charset="0"/>
              </a:rPr>
              <a:t>VISÕES IDEALIZADAS DA INFÂNCIA E DO AMOR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91D9ACE-8206-E34C-E8C9-05A92F485384}"/>
              </a:ext>
            </a:extLst>
          </p:cNvPr>
          <p:cNvSpPr txBox="1"/>
          <p:nvPr/>
        </p:nvSpPr>
        <p:spPr>
          <a:xfrm>
            <a:off x="107504" y="4552337"/>
            <a:ext cx="8928992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300" dirty="0">
                <a:latin typeface="Aptos Narrow" panose="020B0004020202020204" pitchFamily="34" charset="0"/>
              </a:rPr>
              <a:t>Formação de comunidades estudantis facilitava o ambiente </a:t>
            </a:r>
            <a:r>
              <a:rPr lang="pt-BR" sz="2300" b="1" dirty="0">
                <a:solidFill>
                  <a:srgbClr val="C00000"/>
                </a:solidFill>
                <a:latin typeface="Aptos Narrow" panose="020B0004020202020204" pitchFamily="34" charset="0"/>
              </a:rPr>
              <a:t>sem juízo moral dos textos entre escritores e leitores</a:t>
            </a:r>
            <a:r>
              <a:rPr lang="pt-BR" sz="2300" b="1" dirty="0">
                <a:latin typeface="Aptos Narrow" panose="020B0004020202020204" pitchFamily="34" charset="0"/>
              </a:rPr>
              <a:t>;</a:t>
            </a:r>
            <a:endParaRPr lang="pt-BR" sz="2300" dirty="0">
              <a:latin typeface="Aptos Narrow" panose="020B00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4A79A1-4C9D-3F6E-B880-95684F1D48E9}"/>
              </a:ext>
            </a:extLst>
          </p:cNvPr>
          <p:cNvSpPr txBox="1"/>
          <p:nvPr/>
        </p:nvSpPr>
        <p:spPr>
          <a:xfrm>
            <a:off x="107504" y="5589240"/>
            <a:ext cx="8928992" cy="11031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dirty="0">
                <a:latin typeface="Aptos Narrow" panose="020B0004020202020204" pitchFamily="34" charset="0"/>
              </a:rPr>
              <a:t>Leitura e discussão dessa produção literária formava um público intelectual respeitável e diverso daquele dos salões burgueses.</a:t>
            </a:r>
          </a:p>
        </p:txBody>
      </p:sp>
    </p:spTree>
    <p:extLst>
      <p:ext uri="{BB962C8B-B14F-4D97-AF65-F5344CB8AC3E}">
        <p14:creationId xmlns:p14="http://schemas.microsoft.com/office/powerpoint/2010/main" val="261847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A112C2D-C233-0DB4-83C4-C8CBD47D3D22}"/>
              </a:ext>
            </a:extLst>
          </p:cNvPr>
          <p:cNvSpPr txBox="1"/>
          <p:nvPr/>
        </p:nvSpPr>
        <p:spPr>
          <a:xfrm>
            <a:off x="141824" y="225653"/>
            <a:ext cx="8784976" cy="10156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30200">
              <a:srgbClr val="CC0000">
                <a:alpha val="8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CC00CC"/>
                </a:solidFill>
                <a:latin typeface="Arial Narrow" panose="020B0606020202030204" pitchFamily="34" charset="0"/>
              </a:rPr>
              <a:t>2ª GERAÇÃO </a:t>
            </a:r>
            <a:r>
              <a:rPr lang="pt-BR" sz="3000" b="1" dirty="0">
                <a:latin typeface="Arial Narrow" panose="020B0606020202030204" pitchFamily="34" charset="0"/>
              </a:rPr>
              <a:t>–  LINGUAGEM POÉTICA:</a:t>
            </a:r>
          </a:p>
          <a:p>
            <a:pPr algn="ctr"/>
            <a:r>
              <a:rPr lang="pt-BR" sz="3000" b="1" dirty="0">
                <a:latin typeface="Arial Narrow" panose="020B0606020202030204" pitchFamily="34" charset="0"/>
              </a:rPr>
              <a:t> IMAGENS E RITMOS</a:t>
            </a:r>
            <a:endParaRPr lang="pt-BR" sz="3000" b="1" dirty="0">
              <a:solidFill>
                <a:srgbClr val="CC00CC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7EE6BF-B27D-34BA-A0A0-AA06D4681D19}"/>
              </a:ext>
            </a:extLst>
          </p:cNvPr>
          <p:cNvSpPr txBox="1"/>
          <p:nvPr/>
        </p:nvSpPr>
        <p:spPr>
          <a:xfrm>
            <a:off x="107504" y="1484784"/>
            <a:ext cx="8928992" cy="51475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b="1" dirty="0">
                <a:latin typeface="Aptos Narrow" panose="020B0004020202020204" pitchFamily="34" charset="0"/>
              </a:rPr>
              <a:t>Mesmo com liberdade formal,  há uso recorrente de palavras e expressões </a:t>
            </a:r>
            <a:r>
              <a:rPr lang="pt-BR" sz="2300" dirty="0">
                <a:latin typeface="Aptos Narrow" panose="020B0004020202020204" pitchFamily="34" charset="0"/>
              </a:rPr>
              <a:t>de auxílio das imagens de saudade, solidão, pessimismo e morte.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800" dirty="0">
              <a:latin typeface="Aptos Narrow" panose="020B00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dirty="0">
                <a:latin typeface="Aptos Narrow" panose="020B0004020202020204" pitchFamily="34" charset="0"/>
              </a:rPr>
              <a:t>Termos escolhidos remetem a uma existência </a:t>
            </a:r>
            <a:r>
              <a:rPr lang="pt-BR" sz="2300" b="1" dirty="0">
                <a:solidFill>
                  <a:srgbClr val="CC0000"/>
                </a:solidFill>
                <a:latin typeface="Aptos Narrow" panose="020B0004020202020204" pitchFamily="34" charset="0"/>
              </a:rPr>
              <a:t>mais depressiva,</a:t>
            </a:r>
            <a:r>
              <a:rPr lang="pt-BR" sz="2300" dirty="0">
                <a:latin typeface="Aptos Narrow" panose="020B0004020202020204" pitchFamily="34" charset="0"/>
              </a:rPr>
              <a:t> com marcas de </a:t>
            </a:r>
            <a:r>
              <a:rPr lang="pt-BR" sz="2300" b="1" dirty="0">
                <a:solidFill>
                  <a:srgbClr val="002060"/>
                </a:solidFill>
                <a:latin typeface="Aptos Narrow" panose="020B0004020202020204" pitchFamily="34" charset="0"/>
              </a:rPr>
              <a:t>irracionalidade, com um olhar </a:t>
            </a:r>
            <a:r>
              <a:rPr lang="pt-BR" sz="2300" dirty="0">
                <a:latin typeface="Aptos Narrow" panose="020B0004020202020204" pitchFamily="34" charset="0"/>
              </a:rPr>
              <a:t>mais pessimista da vida: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300" b="1" dirty="0">
                <a:solidFill>
                  <a:srgbClr val="CC0000"/>
                </a:solidFill>
                <a:latin typeface="Aptos Narrow" panose="020B0004020202020204" pitchFamily="34" charset="0"/>
              </a:rPr>
              <a:t>Pálpebra demente</a:t>
            </a:r>
            <a:r>
              <a:rPr lang="pt-BR" sz="2300" dirty="0">
                <a:latin typeface="Aptos Narrow" panose="020B000402020202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300" b="1" dirty="0">
                <a:highlight>
                  <a:srgbClr val="FFFF00"/>
                </a:highlight>
                <a:latin typeface="Aptos Narrow" panose="020B0004020202020204" pitchFamily="34" charset="0"/>
              </a:rPr>
              <a:t>Matéria impura</a:t>
            </a:r>
            <a:r>
              <a:rPr lang="pt-BR" sz="2300" dirty="0">
                <a:latin typeface="Aptos Narrow" panose="020B000402020202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300" b="1" dirty="0">
                <a:solidFill>
                  <a:srgbClr val="7030A0"/>
                </a:solidFill>
                <a:latin typeface="Aptos Narrow" panose="020B0004020202020204" pitchFamily="34" charset="0"/>
              </a:rPr>
              <a:t>Longo pesadelo</a:t>
            </a:r>
            <a:r>
              <a:rPr lang="pt-BR" sz="2300" dirty="0">
                <a:latin typeface="Aptos Narrow" panose="020B0004020202020204" pitchFamily="34" charset="0"/>
              </a:rPr>
              <a:t>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sz="2300" b="1" dirty="0">
                <a:solidFill>
                  <a:srgbClr val="006600"/>
                </a:solidFill>
                <a:latin typeface="Aptos Narrow" panose="020B0004020202020204" pitchFamily="34" charset="0"/>
              </a:rPr>
              <a:t>Desespero pálido</a:t>
            </a:r>
            <a:r>
              <a:rPr lang="pt-BR" sz="2300" dirty="0">
                <a:latin typeface="Aptos Narrow" panose="020B0004020202020204" pitchFamily="34" charset="0"/>
              </a:rPr>
              <a:t>.</a:t>
            </a:r>
          </a:p>
          <a:p>
            <a:endParaRPr lang="pt-BR" sz="600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373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waterhouse_the_lady_of_shalott02">
            <a:extLst>
              <a:ext uri="{FF2B5EF4-FFF2-40B4-BE49-F238E27FC236}">
                <a16:creationId xmlns:a16="http://schemas.microsoft.com/office/drawing/2014/main" id="{0821CDEF-63A8-4CAE-A90B-5B4C26DBD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9293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4" name="Text Box 4">
            <a:extLst>
              <a:ext uri="{FF2B5EF4-FFF2-40B4-BE49-F238E27FC236}">
                <a16:creationId xmlns:a16="http://schemas.microsoft.com/office/drawing/2014/main" id="{48C0EE0C-3DE2-41AC-A084-2B1C185BC5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3362" y="6070506"/>
            <a:ext cx="9144000" cy="9144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5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Mal do Século ou Byronismo</a:t>
            </a:r>
          </a:p>
        </p:txBody>
      </p:sp>
    </p:spTree>
    <p:extLst>
      <p:ext uri="{BB962C8B-B14F-4D97-AF65-F5344CB8AC3E}">
        <p14:creationId xmlns:p14="http://schemas.microsoft.com/office/powerpoint/2010/main" val="196256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935A7F9-E41E-4648-B151-02B0C2D5B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655" y="721208"/>
            <a:ext cx="8076690" cy="5415584"/>
          </a:xfrm>
          <a:prstGeom prst="rect">
            <a:avLst/>
          </a:prstGeom>
          <a:ln>
            <a:solidFill>
              <a:srgbClr val="7030A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8095875-ABB3-4BBF-8B37-C7BDCFD00E0F}"/>
              </a:ext>
            </a:extLst>
          </p:cNvPr>
          <p:cNvSpPr txBox="1"/>
          <p:nvPr/>
        </p:nvSpPr>
        <p:spPr>
          <a:xfrm>
            <a:off x="4818629" y="6381328"/>
            <a:ext cx="3791716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A décima onda – Ivan </a:t>
            </a:r>
            <a:r>
              <a:rPr lang="pt-BR" b="1" dirty="0" err="1">
                <a:latin typeface="Arial Narrow" panose="020B0606020202030204" pitchFamily="34" charset="0"/>
              </a:rPr>
              <a:t>Aivazovsky</a:t>
            </a:r>
            <a:r>
              <a:rPr lang="pt-BR" b="1" dirty="0">
                <a:latin typeface="Arial Narrow" panose="020B0606020202030204" pitchFamily="34" charset="0"/>
              </a:rPr>
              <a:t> - 1850</a:t>
            </a:r>
          </a:p>
        </p:txBody>
      </p:sp>
    </p:spTree>
    <p:extLst>
      <p:ext uri="{BB962C8B-B14F-4D97-AF65-F5344CB8AC3E}">
        <p14:creationId xmlns:p14="http://schemas.microsoft.com/office/powerpoint/2010/main" val="3705825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A112C2D-C233-0DB4-83C4-C8CBD47D3D22}"/>
              </a:ext>
            </a:extLst>
          </p:cNvPr>
          <p:cNvSpPr txBox="1"/>
          <p:nvPr/>
        </p:nvSpPr>
        <p:spPr>
          <a:xfrm>
            <a:off x="179512" y="332656"/>
            <a:ext cx="8784976" cy="55399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330200">
              <a:srgbClr val="CC0000">
                <a:alpha val="8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solidFill>
                  <a:srgbClr val="660066"/>
                </a:solidFill>
                <a:latin typeface="Arial Narrow" panose="020B0606020202030204" pitchFamily="34" charset="0"/>
              </a:rPr>
              <a:t>A SEDUÇÃO DA MORTE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F7EE6BF-B27D-34BA-A0A0-AA06D4681D19}"/>
              </a:ext>
            </a:extLst>
          </p:cNvPr>
          <p:cNvSpPr txBox="1"/>
          <p:nvPr/>
        </p:nvSpPr>
        <p:spPr>
          <a:xfrm>
            <a:off x="107504" y="1268760"/>
            <a:ext cx="8928992" cy="53042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rgbClr val="C00000"/>
                </a:solidFill>
                <a:latin typeface="Aptos Narrow" panose="020B0004020202020204" pitchFamily="34" charset="0"/>
              </a:rPr>
              <a:t>A ideia de morrer </a:t>
            </a:r>
            <a:r>
              <a:rPr lang="pt-BR" sz="2300" b="1" dirty="0">
                <a:latin typeface="Aptos Narrow" panose="020B0004020202020204" pitchFamily="34" charset="0"/>
              </a:rPr>
              <a:t>traduz algo bom e tranquilizador para o termo da agonia de viver;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600" b="1" dirty="0">
              <a:latin typeface="Aptos Narrow" panose="020B00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b="1" dirty="0">
                <a:latin typeface="Aptos Narrow" panose="020B0004020202020204" pitchFamily="34" charset="0"/>
              </a:rPr>
              <a:t>Sob o contexto da </a:t>
            </a:r>
            <a:r>
              <a:rPr lang="pt-BR" sz="2300" b="1" dirty="0">
                <a:solidFill>
                  <a:srgbClr val="C00000"/>
                </a:solidFill>
                <a:latin typeface="Aptos Narrow" panose="020B0004020202020204" pitchFamily="34" charset="0"/>
              </a:rPr>
              <a:t>desilusão</a:t>
            </a:r>
            <a:r>
              <a:rPr lang="pt-BR" sz="2300" b="1" dirty="0">
                <a:latin typeface="Aptos Narrow" panose="020B0004020202020204" pitchFamily="34" charset="0"/>
              </a:rPr>
              <a:t> e </a:t>
            </a:r>
            <a:r>
              <a:rPr lang="pt-BR" sz="2300" b="1" dirty="0">
                <a:solidFill>
                  <a:srgbClr val="7030A0"/>
                </a:solidFill>
                <a:latin typeface="Aptos Narrow" panose="020B0004020202020204" pitchFamily="34" charset="0"/>
              </a:rPr>
              <a:t>ideia pessimista </a:t>
            </a:r>
            <a:r>
              <a:rPr lang="pt-BR" sz="2300" b="1" dirty="0">
                <a:latin typeface="Aptos Narrow" panose="020B0004020202020204" pitchFamily="34" charset="0"/>
              </a:rPr>
              <a:t>de encarar a própria vida que a morte surge como solução;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000" b="1" dirty="0">
              <a:latin typeface="Aptos Narrow" panose="020B00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500" b="1" dirty="0">
              <a:latin typeface="Aptos Narrow" panose="020B00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rgbClr val="C00000"/>
                </a:solidFill>
                <a:latin typeface="Aptos Narrow" panose="020B0004020202020204" pitchFamily="34" charset="0"/>
              </a:rPr>
              <a:t>MORTE</a:t>
            </a:r>
            <a:r>
              <a:rPr lang="pt-BR" sz="2300" b="1" dirty="0">
                <a:latin typeface="Aptos Narrow" panose="020B0004020202020204" pitchFamily="34" charset="0"/>
              </a:rPr>
              <a:t>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b="1" dirty="0">
                <a:latin typeface="Aptos Narrow" panose="020B0004020202020204" pitchFamily="34" charset="0"/>
              </a:rPr>
              <a:t>algo atraente, veem-na descanso eterno, refúgio para as dores da vida.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b="1" dirty="0">
                <a:latin typeface="Aptos Narrow" panose="020B0004020202020204" pitchFamily="34" charset="0"/>
              </a:rPr>
              <a:t>ligada ao amor não correspondido – fonte de todo desespero;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300" b="1" dirty="0">
                <a:latin typeface="Aptos Narrow" panose="020B0004020202020204" pitchFamily="34" charset="0"/>
              </a:rPr>
              <a:t>Os poetas procuram a morte, a paz não conseguida em vida com a mulher amada.</a:t>
            </a:r>
            <a:endParaRPr lang="pt-BR" sz="600" dirty="0"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1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0BD98-4334-4E30-8402-87EE3DDE3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8" y="116632"/>
            <a:ext cx="8856984" cy="748383"/>
          </a:xfrm>
          <a:solidFill>
            <a:srgbClr val="FF0066"/>
          </a:solidFill>
          <a:ln w="38100"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76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3600" b="1" dirty="0">
                <a:latin typeface="Arial Narrow" panose="020B0606020202030204" pitchFamily="34" charset="0"/>
              </a:rPr>
              <a:t>CARACTERÍSTICAS POÉTICAS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93D804-91A4-4F3E-91D0-DDB1DC1F7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980728"/>
            <a:ext cx="8856984" cy="576064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Geração egocêntrica </a:t>
            </a:r>
            <a:r>
              <a:rPr lang="pt-BR" dirty="0">
                <a:latin typeface="Arial Narrow" panose="020B0606020202030204" pitchFamily="34" charset="0"/>
              </a:rPr>
              <a:t>e </a:t>
            </a:r>
            <a:r>
              <a:rPr 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subjetivista</a:t>
            </a:r>
            <a:r>
              <a:rPr lang="pt-BR" dirty="0">
                <a:latin typeface="Arial Narrow" panose="020B0606020202030204" pitchFamily="34" charset="0"/>
              </a:rPr>
              <a:t>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dirty="0">
                <a:latin typeface="Arial Narrow" panose="020B0606020202030204" pitchFamily="34" charset="0"/>
              </a:rPr>
              <a:t>Autopiedade, depressão e masoquismo;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sz="10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b="1" dirty="0">
                <a:highlight>
                  <a:srgbClr val="00FFFF"/>
                </a:highlight>
                <a:latin typeface="Arial Narrow" panose="020B0606020202030204" pitchFamily="34" charset="0"/>
              </a:rPr>
              <a:t>Poeta se revolta por existir, sentindo-se perseguido e rejeitado pela sociedade</a:t>
            </a:r>
            <a:r>
              <a:rPr lang="pt-BR" dirty="0">
                <a:highlight>
                  <a:srgbClr val="00FFFF"/>
                </a:highlight>
                <a:latin typeface="Arial Narrow" panose="020B0606020202030204" pitchFamily="34" charset="0"/>
              </a:rPr>
              <a:t>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sz="1500" dirty="0">
              <a:highlight>
                <a:srgbClr val="00FFFF"/>
              </a:highlight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800" b="1" dirty="0">
                <a:latin typeface="Arial Narrow" panose="020B0606020202030204" pitchFamily="34" charset="0"/>
              </a:rPr>
              <a:t>Mal do Século</a:t>
            </a:r>
            <a:r>
              <a:rPr lang="pt-BR" sz="2800" dirty="0">
                <a:latin typeface="Arial Narrow" panose="020B0606020202030204" pitchFamily="34" charset="0"/>
              </a:rPr>
              <a:t> – Estado de espírito que leva o indivíduo a desejar a morte, como sendo um meio de se livrar do “</a:t>
            </a:r>
            <a:r>
              <a:rPr lang="pt-BR" sz="2800" b="1" dirty="0">
                <a:solidFill>
                  <a:srgbClr val="C00000"/>
                </a:solidFill>
                <a:latin typeface="Arial Narrow" panose="020B0606020202030204" pitchFamily="34" charset="0"/>
              </a:rPr>
              <a:t>fardo de viver</a:t>
            </a:r>
            <a:r>
              <a:rPr lang="pt-BR" sz="2800" dirty="0">
                <a:latin typeface="Arial Narrow" panose="020B0606020202030204" pitchFamily="34" charset="0"/>
              </a:rPr>
              <a:t>.”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pt-BR" dirty="0"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85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3CF8E7-8CFC-4081-B353-9687BE7E5D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6988"/>
            <a:ext cx="5364088" cy="6858000"/>
          </a:xfrm>
          <a:solidFill>
            <a:schemeClr val="tx1"/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     Vida Louca Vida – Cazuza    </a:t>
            </a:r>
          </a:p>
          <a:p>
            <a:pPr>
              <a:spcBef>
                <a:spcPts val="0"/>
              </a:spcBef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     </a:t>
            </a:r>
            <a:endParaRPr lang="pt-BR" sz="3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     Vida louca vida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Vida breve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Já que eu não posso te levar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Quero que você me leve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endParaRPr lang="pt-BR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     Vida louca vida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Vida imensa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Ninguém vai nos perdoar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Nosso crime não compensa</a:t>
            </a:r>
          </a:p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     Se ninguém olha quando você passa 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Você logo acha "Eu </a:t>
            </a:r>
            <a:r>
              <a:rPr lang="pt-BR" sz="2000" b="1" dirty="0" err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tô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carente"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"Eu sou manchete popular"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 err="1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Tô</a:t>
            </a: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cansado de tanta babaquice, tanta caretice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endParaRPr lang="pt-BR" sz="2000" b="1" dirty="0">
              <a:solidFill>
                <a:schemeClr val="bg1">
                  <a:lumMod val="95000"/>
                </a:schemeClr>
              </a:solidFill>
              <a:latin typeface="Arial Narrow" panose="020B0606020202030204" pitchFamily="34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     Desta eterna falta do que falar</a:t>
            </a:r>
          </a:p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      Se ninguém olha quando você passa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Você logo acha que a vida voltou ao normal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Aquela vida sem sentido, volta sem perigo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latin typeface="Arial Narrow" panose="020B0606020202030204" pitchFamily="34" charset="0"/>
              </a:rPr>
              <a:t>É a mesma vida sempre igual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AAC1BD-53BC-4B11-B7DA-3DDB3242A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4938" y="26988"/>
            <a:ext cx="3929062" cy="6858000"/>
          </a:xfrm>
          <a:solidFill>
            <a:schemeClr val="tx1"/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      </a:t>
            </a:r>
          </a:p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      Se ninguém olha quando você passa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Você logo diz "Palhaço"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Você acha que não tá legal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Corre todos os perigos, </a:t>
            </a:r>
          </a:p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      perde os sentidos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Você passa mal</a:t>
            </a:r>
          </a:p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      </a:t>
            </a:r>
          </a:p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      Vida louca vida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Vida breve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Já que eu não posso te levar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Quero que você me leve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</a:rPr>
            </a:br>
            <a:endParaRPr lang="pt-BR" sz="2000" b="1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Font typeface="Arial" charset="0"/>
              <a:buNone/>
              <a:defRPr/>
            </a:pP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      Vida louca vida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Vida imensa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Ninguém vai nos perdoar</a:t>
            </a:r>
            <a:br>
              <a:rPr lang="pt-BR" sz="20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pt-BR" sz="2000" b="1" dirty="0">
                <a:solidFill>
                  <a:schemeClr val="bg1">
                    <a:lumMod val="95000"/>
                  </a:schemeClr>
                </a:solidFill>
              </a:rPr>
              <a:t>Nosso crime não compensa</a:t>
            </a:r>
          </a:p>
          <a:p>
            <a:pPr>
              <a:buFont typeface="Arial" charset="0"/>
              <a:buChar char="•"/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8897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ítulo 1">
            <a:extLst>
              <a:ext uri="{FF2B5EF4-FFF2-40B4-BE49-F238E27FC236}">
                <a16:creationId xmlns:a16="http://schemas.microsoft.com/office/drawing/2014/main" id="{91CB9AD8-39EF-4AF1-B1F9-D3B2C796B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6632"/>
            <a:ext cx="9144000" cy="6858000"/>
          </a:xfrm>
          <a:solidFill>
            <a:schemeClr val="tx1"/>
          </a:solidFill>
        </p:spPr>
        <p:txBody>
          <a:bodyPr/>
          <a:lstStyle/>
          <a:p>
            <a:pPr>
              <a:defRPr/>
            </a:pPr>
            <a:br>
              <a:rPr lang="pt-BR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pt-BR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pt-BR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pt-BR" sz="3200" b="1" dirty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</a:br>
            <a:br>
              <a:rPr lang="pt-BR" sz="1400" b="1" dirty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</a:br>
            <a:r>
              <a:rPr lang="pt-BR" sz="3200" b="1" dirty="0">
                <a:solidFill>
                  <a:schemeClr val="bg1"/>
                </a:solidFill>
                <a:latin typeface="Aparajita" pitchFamily="34" charset="0"/>
                <a:cs typeface="Aparajita" pitchFamily="34" charset="0"/>
              </a:rPr>
              <a:t>- </a:t>
            </a:r>
            <a:r>
              <a:rPr lang="pt-BR" sz="3200" b="1" dirty="0">
                <a:solidFill>
                  <a:schemeClr val="bg1"/>
                </a:solidFill>
              </a:rPr>
              <a:t>Ainda sem cura, a doença, segundo o professor            Jean-François </a:t>
            </a:r>
            <a:r>
              <a:rPr lang="pt-BR" sz="3200" b="1" dirty="0" err="1">
                <a:solidFill>
                  <a:schemeClr val="bg1"/>
                </a:solidFill>
              </a:rPr>
              <a:t>Delfraissy</a:t>
            </a:r>
            <a:r>
              <a:rPr lang="pt-BR" sz="3200" b="1" dirty="0">
                <a:solidFill>
                  <a:schemeClr val="bg1"/>
                </a:solidFill>
              </a:rPr>
              <a:t>, da Agência de Pesquisa sobre a AIDS, afirma:</a:t>
            </a:r>
            <a:br>
              <a:rPr lang="pt-BR" sz="3200" b="1" dirty="0">
                <a:solidFill>
                  <a:schemeClr val="bg1"/>
                </a:solidFill>
              </a:rPr>
            </a:br>
            <a:r>
              <a:rPr lang="pt-BR" sz="3200" b="1" dirty="0">
                <a:solidFill>
                  <a:schemeClr val="bg1"/>
                </a:solidFill>
              </a:rPr>
              <a:t> </a:t>
            </a:r>
            <a:br>
              <a:rPr lang="pt-BR" sz="3200" b="1" dirty="0">
                <a:solidFill>
                  <a:schemeClr val="bg1"/>
                </a:solidFill>
              </a:rPr>
            </a:br>
            <a:r>
              <a:rPr lang="pt-BR" sz="3200" b="1" dirty="0">
                <a:solidFill>
                  <a:srgbClr val="CC00CC"/>
                </a:solidFill>
              </a:rPr>
              <a:t>“foi a maior epidemia do século XX e</a:t>
            </a:r>
            <a:br>
              <a:rPr lang="pt-BR" sz="3200" b="1" dirty="0">
                <a:solidFill>
                  <a:srgbClr val="CC00CC"/>
                </a:solidFill>
              </a:rPr>
            </a:br>
            <a:r>
              <a:rPr lang="pt-BR" sz="3200" b="1" dirty="0">
                <a:solidFill>
                  <a:srgbClr val="CC00CC"/>
                </a:solidFill>
              </a:rPr>
              <a:t>é a maior do século XXI”</a:t>
            </a:r>
            <a:br>
              <a:rPr lang="pt-BR" sz="3200" b="1" dirty="0">
                <a:solidFill>
                  <a:srgbClr val="CC00CC"/>
                </a:solidFill>
              </a:rPr>
            </a:br>
            <a:br>
              <a:rPr lang="pt-BR" sz="3200" b="1" dirty="0">
                <a:solidFill>
                  <a:schemeClr val="bg1"/>
                </a:solidFill>
              </a:rPr>
            </a:br>
            <a:r>
              <a:rPr lang="pt-BR" sz="3200" b="1" dirty="0">
                <a:solidFill>
                  <a:schemeClr val="bg1"/>
                </a:solidFill>
              </a:rPr>
              <a:t> </a:t>
            </a:r>
            <a:br>
              <a:rPr lang="pt-BR" sz="3200" b="1" dirty="0">
                <a:solidFill>
                  <a:schemeClr val="bg1"/>
                </a:solidFill>
              </a:rPr>
            </a:br>
            <a:r>
              <a:rPr lang="pt-BR" sz="3200" b="1" dirty="0">
                <a:solidFill>
                  <a:schemeClr val="bg1"/>
                </a:solidFill>
              </a:rPr>
              <a:t>- Quando Cazuza descobriu ser portador do vírus HIV, a doença era considerada uma sentença de morte, porque não havia eficácia dos remédios.</a:t>
            </a:r>
            <a:br>
              <a:rPr lang="pt-BR" sz="3200" b="1" dirty="0">
                <a:solidFill>
                  <a:schemeClr val="bg1"/>
                </a:solidFill>
              </a:rPr>
            </a:br>
            <a:r>
              <a:rPr lang="pt-BR" sz="3200" b="1" dirty="0">
                <a:solidFill>
                  <a:schemeClr val="bg1"/>
                </a:solidFill>
              </a:rPr>
              <a:t>- </a:t>
            </a:r>
            <a:r>
              <a:rPr lang="pt-BR" sz="3200" b="1" dirty="0">
                <a:solidFill>
                  <a:schemeClr val="bg1"/>
                </a:solidFill>
                <a:highlight>
                  <a:srgbClr val="FF0066"/>
                </a:highlight>
              </a:rPr>
              <a:t>Morreram muitas pessoas e entre elas, muitos artistas.</a:t>
            </a:r>
            <a:br>
              <a:rPr lang="pt-BR" sz="3200" b="1" dirty="0">
                <a:solidFill>
                  <a:schemeClr val="bg1"/>
                </a:solidFill>
                <a:highlight>
                  <a:srgbClr val="FF0066"/>
                </a:highlight>
              </a:rPr>
            </a:br>
            <a:br>
              <a:rPr lang="pt-BR" sz="3200" b="1" dirty="0">
                <a:solidFill>
                  <a:schemeClr val="bg1"/>
                </a:solidFill>
              </a:rPr>
            </a:br>
            <a:br>
              <a:rPr lang="pt-BR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br>
              <a:rPr lang="pt-BR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pt-BR" sz="3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52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2D675-7C45-4A6B-BE1E-94AFFC769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bg2">
              <a:lumMod val="25000"/>
            </a:schemeClr>
          </a:solidFill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3157BC-841D-4A34-8B33-3232375B6675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0981951">
            <a:off x="539750" y="450850"/>
            <a:ext cx="8128000" cy="5815013"/>
          </a:xfrm>
          <a:solidFill>
            <a:schemeClr val="tx1"/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dirty="0"/>
              <a:t>    </a:t>
            </a:r>
          </a:p>
          <a:p>
            <a:pPr algn="just">
              <a:buFont typeface="Arial" charset="0"/>
              <a:buNone/>
              <a:defRPr/>
            </a:pPr>
            <a:r>
              <a:rPr lang="pt-BR" sz="2800" b="1" dirty="0">
                <a:solidFill>
                  <a:schemeClr val="bg1"/>
                </a:solidFill>
              </a:rPr>
              <a:t>    </a:t>
            </a:r>
            <a:r>
              <a:rPr lang="pt-BR" sz="3600" b="1" dirty="0">
                <a:solidFill>
                  <a:schemeClr val="bg1"/>
                </a:solidFill>
              </a:rPr>
              <a:t>Outra doença que durante o século XIX tornou-se uma epidemia e matou muita gente foi a </a:t>
            </a:r>
            <a:r>
              <a:rPr lang="pt-BR" sz="3600" b="1" dirty="0">
                <a:solidFill>
                  <a:srgbClr val="CC00CC"/>
                </a:solidFill>
                <a:latin typeface="Algerian" pitchFamily="82" charset="0"/>
              </a:rPr>
              <a:t>tuberculose</a:t>
            </a:r>
            <a:r>
              <a:rPr lang="pt-BR" sz="3600" b="1" dirty="0">
                <a:solidFill>
                  <a:schemeClr val="bg1"/>
                </a:solidFill>
              </a:rPr>
              <a:t>. A morte e essa atmosfera fúnebre influenciaram a literatura naquela época. O poeta mais representativo dessa fase foi </a:t>
            </a:r>
            <a:r>
              <a:rPr lang="pt-BR" sz="3600" b="1" dirty="0" err="1">
                <a:solidFill>
                  <a:srgbClr val="00A249"/>
                </a:solidFill>
              </a:rPr>
              <a:t>Lord</a:t>
            </a:r>
            <a:r>
              <a:rPr lang="pt-BR" sz="3600" b="1" dirty="0">
                <a:solidFill>
                  <a:srgbClr val="00A249"/>
                </a:solidFill>
              </a:rPr>
              <a:t> Byron </a:t>
            </a:r>
            <a:r>
              <a:rPr lang="pt-BR" sz="3600" b="1" dirty="0">
                <a:solidFill>
                  <a:schemeClr val="bg1"/>
                </a:solidFill>
              </a:rPr>
              <a:t>na Europa e </a:t>
            </a:r>
            <a:r>
              <a:rPr lang="pt-BR" sz="3600" b="1" dirty="0">
                <a:solidFill>
                  <a:srgbClr val="FF0000"/>
                </a:solidFill>
              </a:rPr>
              <a:t>Álvares de Azevedo</a:t>
            </a:r>
            <a:r>
              <a:rPr lang="pt-BR" sz="3600" b="1" dirty="0">
                <a:solidFill>
                  <a:schemeClr val="bg1"/>
                </a:solidFill>
              </a:rPr>
              <a:t> no Brasil.</a:t>
            </a:r>
          </a:p>
          <a:p>
            <a:pPr algn="just">
              <a:buFont typeface="Arial" charset="0"/>
              <a:buNone/>
              <a:defRPr/>
            </a:pPr>
            <a:r>
              <a:rPr lang="pt-BR" sz="3600" b="1" dirty="0">
                <a:solidFill>
                  <a:schemeClr val="bg1"/>
                </a:solidFill>
              </a:rPr>
              <a:t>    Vamos ler “Se eu morresse amanhã”.</a:t>
            </a:r>
          </a:p>
          <a:p>
            <a:pPr algn="just">
              <a:buFont typeface="Arial" charset="0"/>
              <a:buNone/>
              <a:defRPr/>
            </a:pPr>
            <a:endParaRPr lang="pt-BR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0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prism isInverted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Espaço Reservado para Conteúdo 2">
            <a:extLst>
              <a:ext uri="{FF2B5EF4-FFF2-40B4-BE49-F238E27FC236}">
                <a16:creationId xmlns:a16="http://schemas.microsoft.com/office/drawing/2014/main" id="{2468711B-C09F-425C-9BFA-327716B9E5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26988"/>
            <a:ext cx="5429250" cy="6858000"/>
          </a:xfrm>
          <a:solidFill>
            <a:schemeClr val="tx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2400" b="1" i="1" dirty="0"/>
          </a:p>
          <a:p>
            <a:pPr>
              <a:buFont typeface="Arial" panose="020B0604020202020204" pitchFamily="34" charset="0"/>
              <a:buNone/>
            </a:pPr>
            <a:endParaRPr lang="pt-BR" altLang="pt-BR" sz="2400" b="1" i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b="1" i="1" dirty="0">
                <a:solidFill>
                  <a:schemeClr val="bg1"/>
                </a:solidFill>
              </a:rPr>
              <a:t>   Se eu morresse amanhã!</a:t>
            </a:r>
            <a:endParaRPr lang="pt-BR" altLang="pt-BR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2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Se eu morresse amanhã, viria ao menos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Fechar meus olhos minha triste irmã;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Minha mãe de saudades morreria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Se eu morresse amanhã!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 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Quanta glória pressinto em meu futuro!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Que aurora de porvir e que manhã!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Eu perdera chorando essas coroas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Se eu morresse amanhã!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400" b="1" dirty="0">
                <a:solidFill>
                  <a:schemeClr val="bg1"/>
                </a:solidFill>
              </a:rPr>
              <a:t> 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2400" b="1" dirty="0">
              <a:solidFill>
                <a:schemeClr val="bg1"/>
              </a:solidFill>
            </a:endParaRPr>
          </a:p>
        </p:txBody>
      </p:sp>
      <p:sp>
        <p:nvSpPr>
          <p:cNvPr id="23555" name="Espaço Reservado para Conteúdo 3">
            <a:extLst>
              <a:ext uri="{FF2B5EF4-FFF2-40B4-BE49-F238E27FC236}">
                <a16:creationId xmlns:a16="http://schemas.microsoft.com/office/drawing/2014/main" id="{02038CCE-6083-4976-A0A3-27A0041722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00563" y="0"/>
            <a:ext cx="4643437" cy="6884988"/>
          </a:xfrm>
          <a:solidFill>
            <a:schemeClr val="tx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2000" dirty="0"/>
          </a:p>
          <a:p>
            <a:pPr>
              <a:buFont typeface="Arial" panose="020B0604020202020204" pitchFamily="34" charset="0"/>
              <a:buNone/>
            </a:pPr>
            <a:endParaRPr lang="pt-BR" altLang="pt-BR" sz="2000" dirty="0"/>
          </a:p>
          <a:p>
            <a:pPr>
              <a:buFont typeface="Arial" panose="020B0604020202020204" pitchFamily="34" charset="0"/>
              <a:buNone/>
            </a:pPr>
            <a:endParaRPr lang="pt-BR" altLang="pt-BR" sz="2000" dirty="0"/>
          </a:p>
          <a:p>
            <a:pPr>
              <a:buFont typeface="Arial" panose="020B0604020202020204" pitchFamily="34" charset="0"/>
              <a:buNone/>
            </a:pPr>
            <a:endParaRPr lang="pt-BR" altLang="pt-BR" sz="20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2000" b="1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Que sol! que céu azul! que </a:t>
            </a:r>
            <a:r>
              <a:rPr lang="pt-BR" altLang="pt-BR" sz="2000" b="1" dirty="0" err="1">
                <a:solidFill>
                  <a:schemeClr val="bg1"/>
                </a:solidFill>
              </a:rPr>
              <a:t>dove</a:t>
            </a:r>
            <a:r>
              <a:rPr lang="pt-BR" altLang="pt-BR" sz="2000" b="1" dirty="0">
                <a:solidFill>
                  <a:schemeClr val="bg1"/>
                </a:solidFill>
              </a:rPr>
              <a:t> n'alva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 Acorda a natureza mais </a:t>
            </a:r>
            <a:r>
              <a:rPr lang="pt-BR" altLang="pt-BR" sz="2000" b="1" dirty="0" err="1">
                <a:solidFill>
                  <a:schemeClr val="bg1"/>
                </a:solidFill>
              </a:rPr>
              <a:t>loucã</a:t>
            </a:r>
            <a:r>
              <a:rPr lang="pt-BR" altLang="pt-BR" sz="2000" b="1" dirty="0">
                <a:solidFill>
                  <a:schemeClr val="bg1"/>
                </a:solidFill>
              </a:rPr>
              <a:t>!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 Não me batera tanto amor no peito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 Se eu morresse amanhã!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 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  Mas essa dor da vida que devora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  A ânsia de glória, o dolorido afã...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  A dor no peito emudecera ao menos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chemeClr val="bg1"/>
                </a:solidFill>
              </a:rPr>
              <a:t>     Se eu morresse amanhã!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1200" b="1" dirty="0">
              <a:solidFill>
                <a:schemeClr val="bg1"/>
              </a:solidFill>
            </a:endParaRPr>
          </a:p>
          <a:p>
            <a:pPr algn="r">
              <a:buFont typeface="Arial" panose="020B0604020202020204" pitchFamily="34" charset="0"/>
              <a:buNone/>
            </a:pPr>
            <a:r>
              <a:rPr lang="pt-BR" altLang="pt-BR" sz="1800" b="1" i="1" dirty="0">
                <a:solidFill>
                  <a:schemeClr val="bg1"/>
                </a:solidFill>
              </a:rPr>
              <a:t>                          Álvares de Azevedo </a:t>
            </a:r>
          </a:p>
          <a:p>
            <a:pPr algn="r">
              <a:buFont typeface="Arial" panose="020B0604020202020204" pitchFamily="34" charset="0"/>
              <a:buNone/>
            </a:pPr>
            <a:r>
              <a:rPr lang="pt-BR" altLang="pt-BR" sz="1800" b="1" i="1" dirty="0">
                <a:solidFill>
                  <a:schemeClr val="bg1"/>
                </a:solidFill>
              </a:rPr>
              <a:t>(escrito um mês ates de sua morte)</a:t>
            </a:r>
            <a:endParaRPr lang="pt-BR" altLang="pt-BR" sz="1800" b="1" dirty="0">
              <a:solidFill>
                <a:schemeClr val="bg1"/>
              </a:solidFill>
            </a:endParaRPr>
          </a:p>
          <a:p>
            <a:endParaRPr lang="pt-BR" altLang="pt-BR" dirty="0"/>
          </a:p>
        </p:txBody>
      </p:sp>
      <p:pic>
        <p:nvPicPr>
          <p:cNvPr id="23556" name="Picture 6" descr="File:Álvares de Azevedo.jpg">
            <a:extLst>
              <a:ext uri="{FF2B5EF4-FFF2-40B4-BE49-F238E27FC236}">
                <a16:creationId xmlns:a16="http://schemas.microsoft.com/office/drawing/2014/main" id="{75432F3A-6869-4373-9C16-B7534C303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0"/>
            <a:ext cx="1674812" cy="25654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679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4">
            <a:extLst>
              <a:ext uri="{FF2B5EF4-FFF2-40B4-BE49-F238E27FC236}">
                <a16:creationId xmlns:a16="http://schemas.microsoft.com/office/drawing/2014/main" id="{8684AF44-087B-4345-BDD0-E0E9816CF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2418" y="4162370"/>
            <a:ext cx="9144000" cy="254338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Álvares de Azevedo, poeta insatisfeito com as formas convencionais do cotidiano. 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Geração </a:t>
            </a:r>
            <a:r>
              <a:rPr lang="pt-BR" altLang="pt-BR" sz="3000" b="1" dirty="0">
                <a:solidFill>
                  <a:srgbClr val="000000"/>
                </a:solidFill>
                <a:latin typeface="Arial Narrow" panose="020B0606020202030204" pitchFamily="34" charset="0"/>
              </a:rPr>
              <a:t>“M</a:t>
            </a:r>
            <a:r>
              <a:rPr kumimoji="0" lang="pt-BR" altLang="pt-BR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al-do-século”: transformou a realidade social e histórica em fatalidade contra a qual não se podia lutar.</a:t>
            </a:r>
          </a:p>
        </p:txBody>
      </p:sp>
      <p:pic>
        <p:nvPicPr>
          <p:cNvPr id="25606" name="Picture 6" descr="alvares">
            <a:extLst>
              <a:ext uri="{FF2B5EF4-FFF2-40B4-BE49-F238E27FC236}">
                <a16:creationId xmlns:a16="http://schemas.microsoft.com/office/drawing/2014/main" id="{F77D23D1-C3CD-453A-8F9A-D8E72E315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90" y="128588"/>
            <a:ext cx="4183135" cy="3804468"/>
          </a:xfrm>
          <a:prstGeom prst="rect">
            <a:avLst/>
          </a:prstGeom>
          <a:noFill/>
          <a:ln w="38100">
            <a:solidFill>
              <a:srgbClr val="990099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6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A05108-7FC3-C15F-3BAE-EDA3947E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428"/>
            <a:ext cx="8229600" cy="778098"/>
          </a:xfrm>
          <a:solidFill>
            <a:schemeClr val="accent1">
              <a:lumMod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3600" b="1" dirty="0"/>
              <a:t>ÁLVARES DE AZEVEDO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D59AD0-CB37-3A71-A369-EC956F523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708" y="1144784"/>
            <a:ext cx="8229600" cy="676672"/>
          </a:xfrm>
          <a:solidFill>
            <a:srgbClr val="FFCCFF"/>
          </a:solidFill>
        </p:spPr>
        <p:txBody>
          <a:bodyPr/>
          <a:lstStyle/>
          <a:p>
            <a:pPr marL="0" indent="0" algn="ctr">
              <a:buNone/>
            </a:pPr>
            <a:r>
              <a:rPr lang="pt-BR" b="1" dirty="0"/>
              <a:t>IRONIA, </a:t>
            </a:r>
            <a:r>
              <a:rPr lang="pt-BR" b="1" dirty="0">
                <a:solidFill>
                  <a:srgbClr val="C00000"/>
                </a:solidFill>
              </a:rPr>
              <a:t>AMOR</a:t>
            </a:r>
            <a:r>
              <a:rPr lang="pt-BR" b="1" dirty="0"/>
              <a:t> E </a:t>
            </a:r>
            <a:r>
              <a:rPr lang="pt-BR" b="1" dirty="0">
                <a:solidFill>
                  <a:srgbClr val="002060"/>
                </a:solidFill>
              </a:rPr>
              <a:t>MORTE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5108D1-8E6D-A896-F97C-27E3716D0E82}"/>
              </a:ext>
            </a:extLst>
          </p:cNvPr>
          <p:cNvSpPr txBox="1"/>
          <p:nvPr/>
        </p:nvSpPr>
        <p:spPr>
          <a:xfrm>
            <a:off x="457200" y="2204864"/>
            <a:ext cx="8229600" cy="418576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latin typeface="Aptos Narrow" panose="020B0004020202020204" pitchFamily="34" charset="0"/>
              </a:rPr>
              <a:t>Temas: melancolia, amor e a presença constante da morte </a:t>
            </a:r>
            <a:r>
              <a:rPr lang="pt-BR" sz="2400" dirty="0">
                <a:latin typeface="Aptos Narrow" panose="020B0004020202020204" pitchFamily="34" charset="0"/>
              </a:rPr>
              <a:t>percorrem toda a sua poesia;</a:t>
            </a:r>
          </a:p>
          <a:p>
            <a:pPr algn="just"/>
            <a:endParaRPr lang="pt-BR" sz="800" dirty="0">
              <a:latin typeface="Aptos Narrow" panose="020B00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Aptos Narrow" panose="020B0004020202020204" pitchFamily="34" charset="0"/>
              </a:rPr>
              <a:t>Constrói a identidade literária;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latin typeface="Aptos Narrow" panose="020B0004020202020204" pitchFamily="34" charset="0"/>
              </a:rPr>
              <a:t>Único entre os autores Ultrarromânticos aos tratar os temas da época: o autor prepara o leitor para os poemas que </a:t>
            </a:r>
            <a:r>
              <a:rPr lang="pt-BR" sz="2400" b="1" dirty="0">
                <a:solidFill>
                  <a:srgbClr val="C00000"/>
                </a:solidFill>
                <a:latin typeface="Aptos Narrow" panose="020B0004020202020204" pitchFamily="34" charset="0"/>
              </a:rPr>
              <a:t>exploram angústias amorosas ou as ridicularizam</a:t>
            </a:r>
            <a:r>
              <a:rPr lang="pt-BR" sz="2400" dirty="0">
                <a:latin typeface="Aptos Narrow" panose="020B0004020202020204" pitchFamily="34" charset="0"/>
              </a:rPr>
              <a:t>;</a:t>
            </a:r>
          </a:p>
          <a:p>
            <a:pPr algn="just"/>
            <a:endParaRPr lang="pt-BR" sz="2400" dirty="0">
              <a:latin typeface="Aptos Narrow" panose="020B00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ptos Narrow" panose="020B0004020202020204" pitchFamily="34" charset="0"/>
              </a:rPr>
              <a:t>Desafia a concepção homogênea e estática da literatura;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4275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mulher">
            <a:extLst>
              <a:ext uri="{FF2B5EF4-FFF2-40B4-BE49-F238E27FC236}">
                <a16:creationId xmlns:a16="http://schemas.microsoft.com/office/drawing/2014/main" id="{3302F398-AC74-46F3-B121-C8C18C43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80" name="Rectangle 4">
            <a:extLst>
              <a:ext uri="{FF2B5EF4-FFF2-40B4-BE49-F238E27FC236}">
                <a16:creationId xmlns:a16="http://schemas.microsoft.com/office/drawing/2014/main" id="{32F9EC1C-9B26-4562-8046-89E564026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588125" cy="3378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Pálida, à luz da lâmpada sombria,</a:t>
            </a:r>
            <a:b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Sobre o leito de flores reclinada,</a:t>
            </a:r>
            <a:b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Como a lua por noite embalsamada,</a:t>
            </a:r>
            <a:b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Entre as nuvens do amor ela dormia!</a:t>
            </a:r>
            <a:b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Era a virgem do mar! na escuma fria</a:t>
            </a:r>
            <a:b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Pela maré das águas embalada!</a:t>
            </a:r>
            <a:b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Era um anjo entre nuvens d'alvorada</a:t>
            </a:r>
            <a:b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 em sonhos se banhava e se esquecia!</a:t>
            </a:r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1B66AA38-19B5-49A2-B178-4C2954F7A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3357563"/>
            <a:ext cx="7632700" cy="350361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Era mais bela! o seio palpitando...</a:t>
            </a:r>
            <a:b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Negros olhos as pálpebras abrindo...</a:t>
            </a:r>
            <a:b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Formas nuas no leito resvalando...</a:t>
            </a:r>
            <a:b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b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Não te rias de mim, meu anjo lindo!</a:t>
            </a:r>
            <a:b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Por ti - as noites eu velei chorando,</a:t>
            </a:r>
            <a:b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Por ti - nos sonhos morrerei sorrindo!</a:t>
            </a: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584" name="WordArt 8">
            <a:extLst>
              <a:ext uri="{FF2B5EF4-FFF2-40B4-BE49-F238E27FC236}">
                <a16:creationId xmlns:a16="http://schemas.microsoft.com/office/drawing/2014/main" id="{67E85F66-CD36-4568-9D9E-4B9F2ACE6AC6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148064" y="1340768"/>
            <a:ext cx="4267200" cy="238125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>
            <a:prstTxWarp prst="textArchUp">
              <a:avLst>
                <a:gd name="adj" fmla="val 13499153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Álvares de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Azevedo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2Âª GeraÃ§Ã£o RomÃ¢ntica &lt;ul&gt;&lt;li&gt;IV â Temas preferidos: &lt;/li&gt;&lt;/ul&gt;&lt;ul&gt;&lt;li&gt;Amor: visÃ£o dualista, misturando amor e medo, desejo...">
            <a:extLst>
              <a:ext uri="{FF2B5EF4-FFF2-40B4-BE49-F238E27FC236}">
                <a16:creationId xmlns:a16="http://schemas.microsoft.com/office/drawing/2014/main" id="{7E552E99-C10B-4E61-A5F6-0090E8095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24" y="260648"/>
            <a:ext cx="8568952" cy="6192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28575">
            <a:solidFill>
              <a:schemeClr val="tx1"/>
            </a:solidFill>
          </a:ln>
          <a:effectLst>
            <a:glow rad="622300">
              <a:srgbClr val="990099">
                <a:alpha val="97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blurRad="12700" stA="38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093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69900"/>
            </a:gs>
            <a:gs pos="50000">
              <a:schemeClr val="bg1"/>
            </a:gs>
            <a:gs pos="100000">
              <a:srgbClr val="66990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308ED-E9CA-42CA-BEE7-562763B0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88" y="66088"/>
            <a:ext cx="8542784" cy="814624"/>
          </a:xfrm>
          <a:solidFill>
            <a:schemeClr val="bg1"/>
          </a:solidFill>
          <a:ln>
            <a:solidFill>
              <a:srgbClr val="0070C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lvl="0">
              <a:spcBef>
                <a:spcPct val="20000"/>
              </a:spcBef>
            </a:pPr>
            <a:r>
              <a:rPr lang="pt-BR" sz="2700" b="1" dirty="0">
                <a:solidFill>
                  <a:srgbClr val="002060"/>
                </a:solidFill>
                <a:latin typeface="Arial Narrow" panose="020B0606020202030204" pitchFamily="34" charset="0"/>
                <a:ea typeface="+mn-ea"/>
                <a:cs typeface="+mn-cs"/>
              </a:rPr>
              <a:t>TEMAS COMUNS NA LITERATURA DA</a:t>
            </a:r>
            <a:br>
              <a:rPr lang="pt-BR" sz="2700" b="1" dirty="0">
                <a:solidFill>
                  <a:srgbClr val="002060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r>
              <a:rPr lang="pt-BR" sz="2700" b="1" dirty="0">
                <a:solidFill>
                  <a:srgbClr val="002060"/>
                </a:solidFill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pt-BR" sz="2700" b="1" dirty="0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GERAÇÃO ROMÂNTICA MUNDIAL</a:t>
            </a:r>
            <a:r>
              <a:rPr lang="pt-BR" sz="2700" b="1" dirty="0">
                <a:solidFill>
                  <a:srgbClr val="002060"/>
                </a:solidFill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endParaRPr lang="pt-BR" sz="27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400F33-6F99-4F1C-89BD-0907FBBB2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01251"/>
            <a:ext cx="9144000" cy="5890661"/>
          </a:xfrm>
          <a:solidFill>
            <a:schemeClr val="bg1"/>
          </a:solidFill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Amores platônicos;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2400" b="1" dirty="0">
                <a:solidFill>
                  <a:srgbClr val="333300"/>
                </a:solidFill>
                <a:latin typeface="Arial Narrow" panose="020B0606020202030204" pitchFamily="34" charset="0"/>
              </a:rPr>
              <a:t>Acontecimentos histórico-nacionais;</a:t>
            </a: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sz="2400" b="1" dirty="0">
                <a:solidFill>
                  <a:srgbClr val="0070C0"/>
                </a:solidFill>
                <a:latin typeface="Arial Narrow" panose="020B0606020202030204" pitchFamily="34" charset="0"/>
              </a:rPr>
              <a:t>Todos as composições referem-se à perpétua </a:t>
            </a:r>
            <a:r>
              <a:rPr lang="pt-BR" sz="2400" b="1" u="sng" dirty="0">
                <a:solidFill>
                  <a:srgbClr val="CC0099"/>
                </a:solidFill>
                <a:latin typeface="Arial Narrow" panose="020B0606020202030204" pitchFamily="34" charset="0"/>
              </a:rPr>
              <a:t>incógnita da morte</a:t>
            </a:r>
            <a:r>
              <a:rPr lang="pt-BR" sz="2400" b="1" dirty="0">
                <a:solidFill>
                  <a:srgbClr val="0070C0"/>
                </a:solidFill>
                <a:latin typeface="Arial Narrow" panose="020B0606020202030204" pitchFamily="34" charset="0"/>
              </a:rPr>
              <a:t>. </a:t>
            </a:r>
          </a:p>
          <a:p>
            <a:pPr marL="0" indent="0" algn="just">
              <a:buNone/>
            </a:pPr>
            <a:endParaRPr lang="pt-BR" sz="1200" dirty="0">
              <a:latin typeface="Arial Narrow" panose="020B0606020202030204" pitchFamily="34" charset="0"/>
            </a:endParaRPr>
          </a:p>
          <a:p>
            <a:pPr algn="just"/>
            <a:r>
              <a:rPr lang="pt-BR" sz="2400" b="1" u="sng" dirty="0">
                <a:solidFill>
                  <a:srgbClr val="000099"/>
                </a:solidFill>
                <a:latin typeface="Arial Narrow" panose="020B0606020202030204" pitchFamily="34" charset="0"/>
              </a:rPr>
              <a:t>Produções literárias mais relevantes: </a:t>
            </a:r>
          </a:p>
          <a:p>
            <a:pPr marL="0" indent="0" algn="just">
              <a:buNone/>
            </a:pPr>
            <a:endParaRPr lang="pt-BR" sz="800" dirty="0">
              <a:latin typeface="Arial Narrow" panose="020B060602020203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Arial Narrow" panose="020B0606020202030204" pitchFamily="34" charset="0"/>
              </a:rPr>
              <a:t>“</a:t>
            </a:r>
            <a:r>
              <a:rPr lang="pt-BR" sz="2400" b="1" dirty="0">
                <a:solidFill>
                  <a:srgbClr val="CC0099"/>
                </a:solidFill>
                <a:latin typeface="Arial Narrow" panose="020B0606020202030204" pitchFamily="34" charset="0"/>
              </a:rPr>
              <a:t>Cânticos</a:t>
            </a:r>
            <a:r>
              <a:rPr lang="pt-BR" sz="2400" dirty="0">
                <a:solidFill>
                  <a:srgbClr val="CC0099"/>
                </a:solidFill>
                <a:latin typeface="Arial Narrow" panose="020B0606020202030204" pitchFamily="34" charset="0"/>
              </a:rPr>
              <a:t>” </a:t>
            </a:r>
            <a:r>
              <a:rPr lang="pt-BR" sz="2400" dirty="0">
                <a:latin typeface="Arial Narrow" panose="020B0606020202030204" pitchFamily="34" charset="0"/>
              </a:rPr>
              <a:t>e</a:t>
            </a:r>
            <a:r>
              <a:rPr lang="pt-BR" sz="2400" dirty="0">
                <a:solidFill>
                  <a:srgbClr val="CC0099"/>
                </a:solidFill>
                <a:latin typeface="Arial Narrow" panose="020B0606020202030204" pitchFamily="34" charset="0"/>
              </a:rPr>
              <a:t> “</a:t>
            </a:r>
            <a:r>
              <a:rPr lang="pt-BR" sz="2400" b="1" dirty="0">
                <a:solidFill>
                  <a:srgbClr val="CC0099"/>
                </a:solidFill>
                <a:latin typeface="Arial Narrow" panose="020B0606020202030204" pitchFamily="34" charset="0"/>
              </a:rPr>
              <a:t>Inocência</a:t>
            </a:r>
            <a:r>
              <a:rPr lang="pt-BR" sz="2400" dirty="0">
                <a:latin typeface="Arial Narrow" panose="020B0606020202030204" pitchFamily="34" charset="0"/>
              </a:rPr>
              <a:t>” –  poeta britânico William Blake;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Arial Narrow" panose="020B0606020202030204" pitchFamily="34" charset="0"/>
              </a:rPr>
              <a:t>“</a:t>
            </a:r>
            <a:r>
              <a:rPr lang="pt-BR" sz="2400" u="sng" dirty="0">
                <a:latin typeface="Arial Narrow" panose="020B0606020202030204" pitchFamily="34" charset="0"/>
              </a:rPr>
              <a:t>Os sofrimentos do jovem Werther</a:t>
            </a:r>
            <a:r>
              <a:rPr lang="pt-BR" sz="2400" dirty="0">
                <a:latin typeface="Arial Narrow" panose="020B0606020202030204" pitchFamily="34" charset="0"/>
              </a:rPr>
              <a:t>” - Levou a Europa a uma onda de suicídios;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“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Fausto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”, do germânico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Goethe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– </a:t>
            </a:r>
            <a:endParaRPr lang="pt-BR" sz="2400" dirty="0">
              <a:latin typeface="Arial Narrow" panose="020B060602020203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endParaRPr lang="pt-BR" sz="800" dirty="0">
              <a:latin typeface="Arial Narrow" panose="020B060602020203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Arial Narrow" panose="020B0606020202030204" pitchFamily="34" charset="0"/>
              </a:rPr>
              <a:t>“</a:t>
            </a:r>
            <a:r>
              <a:rPr lang="pt-BR" sz="2400" b="1" dirty="0">
                <a:latin typeface="Arial Narrow" panose="020B0606020202030204" pitchFamily="34" charset="0"/>
              </a:rPr>
              <a:t>Baladas Líricas</a:t>
            </a:r>
            <a:r>
              <a:rPr lang="pt-BR" sz="2400" dirty="0">
                <a:latin typeface="Arial Narrow" panose="020B0606020202030204" pitchFamily="34" charset="0"/>
              </a:rPr>
              <a:t>”, do inglês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William </a:t>
            </a:r>
            <a:r>
              <a:rPr lang="pt-BR" sz="24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Wordsworth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sz="2400" dirty="0">
                <a:latin typeface="Arial Narrow" panose="020B0606020202030204" pitchFamily="34" charset="0"/>
              </a:rPr>
              <a:t>e várias poesias de</a:t>
            </a:r>
          </a:p>
          <a:p>
            <a:pPr marL="0" indent="0" algn="just">
              <a:buNone/>
            </a:pPr>
            <a:r>
              <a:rPr lang="pt-BR" sz="2400" dirty="0">
                <a:latin typeface="Arial Narrow" panose="020B0606020202030204" pitchFamily="34" charset="0"/>
              </a:rPr>
              <a:t>      </a:t>
            </a:r>
            <a:r>
              <a:rPr lang="pt-BR" sz="2400" dirty="0" err="1">
                <a:latin typeface="Arial Narrow" panose="020B0606020202030204" pitchFamily="34" charset="0"/>
              </a:rPr>
              <a:t>Lord</a:t>
            </a:r>
            <a:r>
              <a:rPr lang="pt-BR" sz="2400" dirty="0">
                <a:latin typeface="Arial Narrow" panose="020B0606020202030204" pitchFamily="34" charset="0"/>
              </a:rPr>
              <a:t> Byron; </a:t>
            </a:r>
          </a:p>
          <a:p>
            <a:pPr marL="0" indent="0" algn="just">
              <a:buNone/>
            </a:pPr>
            <a:endParaRPr lang="pt-BR" sz="800" dirty="0">
              <a:latin typeface="Arial Narrow" panose="020B0606020202030204" pitchFamily="34" charset="0"/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pt-BR" sz="2400" dirty="0">
                <a:latin typeface="Arial Narrow" panose="020B0606020202030204" pitchFamily="34" charset="0"/>
              </a:rPr>
              <a:t>“</a:t>
            </a:r>
            <a:r>
              <a:rPr lang="pt-BR" sz="2400" b="1" dirty="0">
                <a:solidFill>
                  <a:srgbClr val="FF0066"/>
                </a:solidFill>
                <a:latin typeface="Arial Narrow" panose="020B0606020202030204" pitchFamily="34" charset="0"/>
              </a:rPr>
              <a:t>Os miseráveis</a:t>
            </a:r>
            <a:r>
              <a:rPr lang="pt-BR" sz="2400" dirty="0">
                <a:latin typeface="Arial Narrow" panose="020B0606020202030204" pitchFamily="34" charset="0"/>
              </a:rPr>
              <a:t>” e “</a:t>
            </a:r>
            <a:r>
              <a:rPr lang="pt-BR" sz="2400" b="1" dirty="0">
                <a:solidFill>
                  <a:srgbClr val="CC0099"/>
                </a:solidFill>
                <a:latin typeface="Arial Narrow" panose="020B0606020202030204" pitchFamily="34" charset="0"/>
              </a:rPr>
              <a:t>Os três mosqueteiros</a:t>
            </a:r>
            <a:r>
              <a:rPr lang="pt-BR" sz="2400" dirty="0">
                <a:latin typeface="Arial Narrow" panose="020B0606020202030204" pitchFamily="34" charset="0"/>
              </a:rPr>
              <a:t>”, dos franceses </a:t>
            </a:r>
            <a:r>
              <a:rPr lang="pt-BR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Victor Hugo </a:t>
            </a:r>
            <a:r>
              <a:rPr lang="pt-BR" sz="2400" dirty="0">
                <a:latin typeface="Arial Narrow" panose="020B0606020202030204" pitchFamily="34" charset="0"/>
              </a:rPr>
              <a:t>e </a:t>
            </a:r>
            <a:r>
              <a:rPr lang="pt-BR" sz="2400" b="1" dirty="0">
                <a:solidFill>
                  <a:srgbClr val="00A249"/>
                </a:solidFill>
                <a:latin typeface="Arial Narrow" panose="020B0606020202030204" pitchFamily="34" charset="0"/>
              </a:rPr>
              <a:t>Alexandre Dumas</a:t>
            </a:r>
            <a:r>
              <a:rPr lang="pt-BR" sz="2400" dirty="0">
                <a:latin typeface="Arial Narrow" panose="020B0606020202030204" pitchFamily="34" charset="0"/>
              </a:rPr>
              <a:t>, respectivamente.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344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anuel AntÃ´nio  Ãlvares de Azevedo (1831-1852): &lt;ul&gt;&lt;li&gt;I â Biografia: &lt;/li&gt;&lt;/ul&gt;&lt;ul&gt;&lt;li&gt;Principal representante da geraÃ§Ã£...">
            <a:extLst>
              <a:ext uri="{FF2B5EF4-FFF2-40B4-BE49-F238E27FC236}">
                <a16:creationId xmlns:a16="http://schemas.microsoft.com/office/drawing/2014/main" id="{09373811-8AAF-4862-8A0C-BF3BA2A6F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8520946" cy="648072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9151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Ãlvares de Azevedo (1831-1852): &lt;ul&gt;&lt;li&gt;II â CaracterÃ­sticas: &lt;/li&gt;&lt;/ul&gt;&lt;ul&gt;&lt;li&gt;Obra irregular, misturando seriedade e sar...">
            <a:extLst>
              <a:ext uri="{FF2B5EF4-FFF2-40B4-BE49-F238E27FC236}">
                <a16:creationId xmlns:a16="http://schemas.microsoft.com/office/drawing/2014/main" id="{CA026DFA-6C58-4AE3-BD68-5B6103315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47" y="332656"/>
            <a:ext cx="8160906" cy="612068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202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Ãlvares de Azevedo &lt;ul&gt;&lt;li&gt;III â Obra: &lt;/li&gt;&lt;/ul&gt;&lt;ul&gt;&lt;li&gt;Lira dos vinte anos : &lt;/li&gt;&lt;/ul&gt;&lt;ul&gt;&lt;li&gt;A primeira e a terceira p...">
            <a:extLst>
              <a:ext uri="{FF2B5EF4-FFF2-40B4-BE49-F238E27FC236}">
                <a16:creationId xmlns:a16="http://schemas.microsoft.com/office/drawing/2014/main" id="{ED10D83B-2850-4271-9DE8-7F44552F1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04664"/>
            <a:ext cx="7941561" cy="6120680"/>
          </a:xfrm>
          <a:prstGeom prst="rect">
            <a:avLst/>
          </a:prstGeom>
          <a:noFill/>
          <a:ln>
            <a:noFill/>
          </a:ln>
          <a:effectLst>
            <a:glow rad="685800">
              <a:schemeClr val="accent1"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77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window dir="ver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asimiro JosÃ© Marques de Abreu (1839-1860): &lt;ul&gt;&lt;li&gt;I â Biografia: &lt;/li&gt;&lt;/ul&gt;&lt;ul&gt;&lt;li&gt;Fluminense, virou comerciante por ord...">
            <a:extLst>
              <a:ext uri="{FF2B5EF4-FFF2-40B4-BE49-F238E27FC236}">
                <a16:creationId xmlns:a16="http://schemas.microsoft.com/office/drawing/2014/main" id="{BDB5703B-A3D5-4E45-A19E-53E8585BF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568952" cy="619268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4538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win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asimiro de Abreu &lt;ul&gt;&lt;li&gt;II â CaracterÃ­sticas: &lt;/li&gt;&lt;/ul&gt;&lt;ul&gt;&lt;li&gt;O amor e a sensualidade sÃ£o mais concretos que em Ãlvare...">
            <a:extLst>
              <a:ext uri="{FF2B5EF4-FFF2-40B4-BE49-F238E27FC236}">
                <a16:creationId xmlns:a16="http://schemas.microsoft.com/office/drawing/2014/main" id="{E4ACAC10-BF89-4DE6-8609-FC503917C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32" y="350657"/>
            <a:ext cx="8424936" cy="615668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63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 Box 4">
            <a:extLst>
              <a:ext uri="{FF2B5EF4-FFF2-40B4-BE49-F238E27FC236}">
                <a16:creationId xmlns:a16="http://schemas.microsoft.com/office/drawing/2014/main" id="{A55DC159-A388-4FF0-9233-88FDE86A7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789363"/>
            <a:ext cx="64817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18D701A4-EBB7-4CF3-A112-A3F87A733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183063"/>
            <a:ext cx="9144000" cy="25590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Casimiro de Abreu também a representou, embora de forma mais amena.</a:t>
            </a:r>
          </a:p>
        </p:txBody>
      </p:sp>
      <p:pic>
        <p:nvPicPr>
          <p:cNvPr id="26633" name="Picture 9" descr="poeta">
            <a:extLst>
              <a:ext uri="{FF2B5EF4-FFF2-40B4-BE49-F238E27FC236}">
                <a16:creationId xmlns:a16="http://schemas.microsoft.com/office/drawing/2014/main" id="{2159BEA6-7BF4-4EDF-9283-9F969159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762" y="115887"/>
            <a:ext cx="3800475" cy="381952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ffectLst>
            <a:glow rad="228600">
              <a:srgbClr val="990099">
                <a:alpha val="69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80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flip dir="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2DDE4EE-6BD1-4B59-B24D-F9ABCDF89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7" y="224644"/>
            <a:ext cx="9119483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44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0D273C-0432-4A7C-888B-C0F56E508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7" y="404664"/>
            <a:ext cx="8829906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51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6082C-40A6-484E-98D0-ECEE90B4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28" y="1"/>
            <a:ext cx="8712968" cy="701988"/>
          </a:xfrm>
        </p:spPr>
        <p:txBody>
          <a:bodyPr/>
          <a:lstStyle/>
          <a:p>
            <a:pPr lvl="0">
              <a:spcBef>
                <a:spcPts val="0"/>
              </a:spcBef>
            </a:pPr>
            <a:br>
              <a:rPr lang="pt-BR" sz="32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r>
              <a:rPr lang="pt-BR" sz="32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  <a:t>Meus Oito Anos</a:t>
            </a: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br>
              <a:rPr lang="pt-BR" sz="10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r>
              <a:rPr lang="pt-BR" sz="10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</a:t>
            </a:r>
            <a:br>
              <a:rPr lang="pt-BR" sz="18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endParaRPr lang="pt-BR" sz="1800" dirty="0">
              <a:latin typeface="Arial Narrow" panose="020B0606020202030204" pitchFamily="34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C2D35C-7582-45DA-9542-A64A78DA3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46922" y="384150"/>
            <a:ext cx="4043334" cy="2911678"/>
          </a:xfrm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Oh! que saudades que tenho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Da aurora da minha vida,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Da minha infância querida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Que os anos não trazem mais!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Que amor, que sonhos, que flores,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Naquelas tardes fagueiras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À sombra das bananeiras,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Debaixo dos laranjais!</a:t>
            </a:r>
            <a:endParaRPr lang="pt-BR" sz="2400" dirty="0">
              <a:latin typeface="Arial Narrow" panose="020B0606020202030204" pitchFamily="34" charset="0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8853DA-5BC4-4799-8589-B476C39D5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29027" y="3461928"/>
            <a:ext cx="5256584" cy="3684588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Como são belos os dias</a:t>
            </a:r>
            <a:b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</a:b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Do despontar da existência!</a:t>
            </a:r>
            <a:b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</a:b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— Respira a alma inocência</a:t>
            </a:r>
            <a:b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</a:b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Como perfumes a flor;</a:t>
            </a:r>
            <a:b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</a:b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O mar é — lago sereno,</a:t>
            </a:r>
            <a:b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</a:b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O céu — um manto azulado,</a:t>
            </a:r>
            <a:b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</a:b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O mundo — um sonho dourado,</a:t>
            </a:r>
            <a:b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</a:b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A vida — um hino d'amor!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41F535-A6E1-420E-A632-379884561740}"/>
              </a:ext>
            </a:extLst>
          </p:cNvPr>
          <p:cNvSpPr txBox="1"/>
          <p:nvPr/>
        </p:nvSpPr>
        <p:spPr>
          <a:xfrm>
            <a:off x="6804248" y="3326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(Casimiro de Abreu)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5BA3068-C81A-4435-94E5-E98CC41FC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027" y="871735"/>
            <a:ext cx="3692630" cy="1936508"/>
          </a:xfrm>
          <a:prstGeom prst="rect">
            <a:avLst/>
          </a:prstGeom>
          <a:ln w="12700">
            <a:noFill/>
          </a:ln>
          <a:effectLst>
            <a:glow rad="1358900">
              <a:schemeClr val="accent1">
                <a:lumMod val="50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7F0DD3E-5338-4F5F-8881-04580118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933056"/>
            <a:ext cx="3273817" cy="2551026"/>
          </a:xfrm>
          <a:prstGeom prst="rect">
            <a:avLst/>
          </a:prstGeom>
          <a:effectLst>
            <a:glow rad="584200">
              <a:srgbClr val="CC66FF"/>
            </a:glow>
          </a:effectLst>
        </p:spPr>
      </p:pic>
    </p:spTree>
    <p:extLst>
      <p:ext uri="{BB962C8B-B14F-4D97-AF65-F5344CB8AC3E}">
        <p14:creationId xmlns:p14="http://schemas.microsoft.com/office/powerpoint/2010/main" val="376072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 build="p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6082C-40A6-484E-98D0-ECEE90B4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" y="116631"/>
            <a:ext cx="8712968" cy="521297"/>
          </a:xfrm>
        </p:spPr>
        <p:txBody>
          <a:bodyPr/>
          <a:lstStyle/>
          <a:p>
            <a:pPr lvl="0">
              <a:spcBef>
                <a:spcPts val="0"/>
              </a:spcBef>
            </a:pPr>
            <a:br>
              <a:rPr lang="pt-BR" sz="32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r>
              <a:rPr lang="pt-BR" sz="32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  <a:t>Meus Oito Anos</a:t>
            </a: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br>
              <a:rPr lang="pt-BR" sz="10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r>
              <a:rPr lang="pt-BR" sz="10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</a:t>
            </a:r>
            <a:br>
              <a:rPr lang="pt-BR" sz="18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endParaRPr lang="pt-BR" sz="1800" dirty="0">
              <a:latin typeface="Arial Narrow" panose="020B0606020202030204" pitchFamily="34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C2D35C-7582-45DA-9542-A64A78DA3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8627" y="664499"/>
            <a:ext cx="4176464" cy="3052659"/>
          </a:xfrm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Que aurora, que sol, que vida,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Que noites de melodia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Naquela doce alegria,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Naquele ingênuo folgar!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O céu bordado d'estrelas,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A terra de aromas cheia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As ondas beijando a areia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E a lua beijando o mar!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Oh! dias da minha infância!</a:t>
            </a:r>
            <a:endParaRPr lang="pt-BR" sz="2200" dirty="0">
              <a:latin typeface="Arial Narrow" panose="020B0606020202030204" pitchFamily="34" charset="0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8853DA-5BC4-4799-8589-B476C39D5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04048" y="3700593"/>
            <a:ext cx="5256584" cy="3684588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Oh! meu céu de primavera!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Que doce a vida não era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Nessa risonha manhã!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Em vez das mágoas de agora,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Eu tinha nessas delícias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De minha mãe as carícias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E beijos de </a:t>
            </a:r>
            <a:r>
              <a:rPr lang="pt-BR" sz="2400" dirty="0" err="1">
                <a:solidFill>
                  <a:srgbClr val="333333"/>
                </a:solidFill>
                <a:latin typeface="Arial Narrow" panose="020B0606020202030204" pitchFamily="34" charset="0"/>
              </a:rPr>
              <a:t>minhã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 irmã!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41F535-A6E1-420E-A632-379884561740}"/>
              </a:ext>
            </a:extLst>
          </p:cNvPr>
          <p:cNvSpPr txBox="1"/>
          <p:nvPr/>
        </p:nvSpPr>
        <p:spPr>
          <a:xfrm>
            <a:off x="6804248" y="3326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(Casimiro de Abreu)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0417EC7-8A22-4FCE-B86B-C9B9A81E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07" y="3933056"/>
            <a:ext cx="3877546" cy="2556757"/>
          </a:xfrm>
          <a:prstGeom prst="rect">
            <a:avLst/>
          </a:prstGeom>
          <a:ln>
            <a:solidFill>
              <a:srgbClr val="FFC000"/>
            </a:solidFill>
          </a:ln>
          <a:effectLst>
            <a:glow rad="838200">
              <a:srgbClr val="FFC000">
                <a:alpha val="40000"/>
              </a:srgbClr>
            </a:glo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00C3392-99E1-4CF6-9FCF-934146D4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491" y="861641"/>
            <a:ext cx="4008185" cy="2295766"/>
          </a:xfrm>
          <a:prstGeom prst="rect">
            <a:avLst/>
          </a:prstGeom>
          <a:ln>
            <a:noFill/>
          </a:ln>
          <a:effectLst>
            <a:glow rad="622300">
              <a:srgbClr val="FF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45713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 build="p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7416F-6D82-4E83-A6B7-036924132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712968" cy="936104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3500" b="1" dirty="0">
                <a:solidFill>
                  <a:srgbClr val="000099"/>
                </a:solidFill>
              </a:rPr>
              <a:t>Autores Influentes aos Poetas Românticos  Brasileiros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A30893-1055-41B2-8427-AFF315E5D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6" y="1268760"/>
            <a:ext cx="8712968" cy="5328592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Início</a:t>
            </a:r>
            <a:r>
              <a:rPr lang="pt-BR" sz="2600" dirty="0">
                <a:solidFill>
                  <a:srgbClr val="333333"/>
                </a:solidFill>
                <a:latin typeface="Arial Narrow" panose="020B0606020202030204" pitchFamily="34" charset="0"/>
              </a:rPr>
              <a:t>: metade do século XIX </a:t>
            </a:r>
          </a:p>
          <a:p>
            <a:r>
              <a:rPr lang="pt-BR" sz="2600" b="1" dirty="0">
                <a:solidFill>
                  <a:srgbClr val="000099"/>
                </a:solidFill>
                <a:latin typeface="Arial Narrow" panose="020B0606020202030204" pitchFamily="34" charset="0"/>
              </a:rPr>
              <a:t>Autores</a:t>
            </a:r>
            <a:r>
              <a:rPr lang="pt-BR" sz="2600" dirty="0">
                <a:solidFill>
                  <a:srgbClr val="333333"/>
                </a:solidFill>
                <a:latin typeface="Arial Narrow" panose="020B0606020202030204" pitchFamily="34" charset="0"/>
              </a:rPr>
              <a:t>: obras do poeta inglês </a:t>
            </a:r>
            <a:r>
              <a:rPr lang="pt-BR" sz="26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Lord</a:t>
            </a:r>
            <a:r>
              <a:rPr 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 Byron</a:t>
            </a:r>
            <a:r>
              <a:rPr lang="pt-BR" sz="2600" dirty="0">
                <a:solidFill>
                  <a:srgbClr val="333333"/>
                </a:solidFill>
                <a:latin typeface="Arial Narrow" panose="020B0606020202030204" pitchFamily="34" charset="0"/>
              </a:rPr>
              <a:t>. </a:t>
            </a:r>
          </a:p>
          <a:p>
            <a:pPr marL="0" indent="0">
              <a:buNone/>
            </a:pPr>
            <a:endParaRPr lang="pt-BR" sz="2600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sz="2600" b="1" dirty="0">
                <a:solidFill>
                  <a:srgbClr val="333333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Características marcantes</a:t>
            </a:r>
            <a:r>
              <a:rPr lang="pt-BR" sz="2600" dirty="0">
                <a:solidFill>
                  <a:srgbClr val="333333"/>
                </a:solidFill>
                <a:latin typeface="Arial Narrow" panose="020B0606020202030204" pitchFamily="34" charset="0"/>
              </a:rPr>
              <a:t>: </a:t>
            </a:r>
          </a:p>
          <a:p>
            <a:pPr algn="just">
              <a:lnSpc>
                <a:spcPct val="150000"/>
              </a:lnSpc>
            </a:pPr>
            <a:r>
              <a:rPr lang="pt-BR" sz="2600" b="1" dirty="0">
                <a:solidFill>
                  <a:srgbClr val="7030A0"/>
                </a:solidFill>
                <a:latin typeface="Arial Narrow" panose="020B0606020202030204" pitchFamily="34" charset="0"/>
              </a:rPr>
              <a:t>Pessimismo;</a:t>
            </a:r>
          </a:p>
          <a:p>
            <a:pPr algn="just">
              <a:lnSpc>
                <a:spcPct val="150000"/>
              </a:lnSpc>
            </a:pPr>
            <a:r>
              <a:rPr lang="pt-BR" sz="2600" b="1" dirty="0">
                <a:solidFill>
                  <a:srgbClr val="C00000"/>
                </a:solidFill>
                <a:latin typeface="Arial Narrow" panose="020B0606020202030204" pitchFamily="34" charset="0"/>
              </a:rPr>
              <a:t>desilusão, </a:t>
            </a:r>
          </a:p>
          <a:p>
            <a:pPr algn="just">
              <a:lnSpc>
                <a:spcPct val="150000"/>
              </a:lnSpc>
            </a:pPr>
            <a:r>
              <a:rPr 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exaltação da morte;</a:t>
            </a:r>
          </a:p>
          <a:p>
            <a:pPr algn="just">
              <a:lnSpc>
                <a:spcPct val="150000"/>
              </a:lnSpc>
            </a:pPr>
            <a:r>
              <a:rPr lang="pt-BR" sz="2600" b="1" dirty="0">
                <a:solidFill>
                  <a:srgbClr val="660066"/>
                </a:solidFill>
                <a:latin typeface="Arial Narrow" panose="020B0606020202030204" pitchFamily="34" charset="0"/>
              </a:rPr>
              <a:t>Depressão</a:t>
            </a:r>
          </a:p>
          <a:p>
            <a:pPr algn="just">
              <a:lnSpc>
                <a:spcPct val="150000"/>
              </a:lnSpc>
            </a:pPr>
            <a:r>
              <a:rPr lang="pt-BR" sz="2600" b="1" dirty="0">
                <a:solidFill>
                  <a:srgbClr val="C00000"/>
                </a:solidFill>
                <a:latin typeface="Arial Narrow" panose="020B0606020202030204" pitchFamily="34" charset="0"/>
              </a:rPr>
              <a:t>solidão. </a:t>
            </a:r>
          </a:p>
          <a:p>
            <a:pPr marL="0" indent="0" algn="just">
              <a:buNone/>
            </a:pPr>
            <a:endParaRPr lang="pt-BR" sz="1200" dirty="0">
              <a:solidFill>
                <a:srgbClr val="333333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8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6082C-40A6-484E-98D0-ECEE90B4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" y="116631"/>
            <a:ext cx="8712968" cy="521297"/>
          </a:xfrm>
        </p:spPr>
        <p:txBody>
          <a:bodyPr/>
          <a:lstStyle/>
          <a:p>
            <a:pPr lvl="0">
              <a:spcBef>
                <a:spcPts val="0"/>
              </a:spcBef>
            </a:pPr>
            <a:br>
              <a:rPr lang="pt-BR" sz="32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r>
              <a:rPr lang="pt-BR" sz="32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  <a:t>Meus Oito Anos</a:t>
            </a: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br>
              <a:rPr lang="pt-BR" sz="10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r>
              <a:rPr lang="pt-BR" sz="10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</a:t>
            </a:r>
            <a:br>
              <a:rPr lang="pt-BR" sz="18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endParaRPr lang="pt-BR" sz="1800" dirty="0">
              <a:latin typeface="Arial Narrow" panose="020B0606020202030204" pitchFamily="34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C2D35C-7582-45DA-9542-A64A78DA3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8709" y="577905"/>
            <a:ext cx="4176464" cy="3052659"/>
          </a:xfrm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Que aurora, que sol, que vida,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Que noites de melodia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Naquela doce alegria,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Naquele ingênuo folgar!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O céu bordado d'estrelas,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A terra de aromas cheia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As ondas beijando a areia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E a lua beijando o mar!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Oh! dias da minha infância!</a:t>
            </a:r>
            <a:endParaRPr lang="pt-BR" sz="2200" dirty="0">
              <a:latin typeface="Arial Narrow" panose="020B0606020202030204" pitchFamily="34" charset="0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8853DA-5BC4-4799-8589-B476C39D5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04048" y="3700593"/>
            <a:ext cx="5256584" cy="3684588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Oh! meu céu de primavera!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Que doce a vida não era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Nessa risonha manhã!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Em vez das mágoas de agora,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Eu tinha nessas delícias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De minha mãe as carícias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E beijos de </a:t>
            </a:r>
            <a:r>
              <a:rPr lang="pt-BR" sz="2400" dirty="0" err="1">
                <a:solidFill>
                  <a:srgbClr val="333333"/>
                </a:solidFill>
                <a:latin typeface="Arial Narrow" panose="020B0606020202030204" pitchFamily="34" charset="0"/>
              </a:rPr>
              <a:t>minhã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 irmã!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41F535-A6E1-420E-A632-379884561740}"/>
              </a:ext>
            </a:extLst>
          </p:cNvPr>
          <p:cNvSpPr txBox="1"/>
          <p:nvPr/>
        </p:nvSpPr>
        <p:spPr>
          <a:xfrm>
            <a:off x="6804248" y="3326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(Casimiro de Abreu)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0230A9-355F-4221-B16F-7A1C82C65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691" y="819564"/>
            <a:ext cx="3425789" cy="2569342"/>
          </a:xfrm>
          <a:prstGeom prst="rect">
            <a:avLst/>
          </a:prstGeom>
          <a:ln>
            <a:noFill/>
          </a:ln>
          <a:effectLst>
            <a:glow rad="939800">
              <a:schemeClr val="accent1">
                <a:satMod val="175000"/>
                <a:alpha val="95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0417EC7-8A22-4FCE-B86B-C9B9A81E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07" y="3933056"/>
            <a:ext cx="3877546" cy="2556757"/>
          </a:xfrm>
          <a:prstGeom prst="rect">
            <a:avLst/>
          </a:prstGeom>
          <a:ln>
            <a:solidFill>
              <a:srgbClr val="FFC000"/>
            </a:solidFill>
          </a:ln>
          <a:effectLst>
            <a:glow rad="838200">
              <a:srgbClr val="FFC000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155825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 build="p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6082C-40A6-484E-98D0-ECEE90B4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" y="116631"/>
            <a:ext cx="8712968" cy="521297"/>
          </a:xfrm>
        </p:spPr>
        <p:txBody>
          <a:bodyPr/>
          <a:lstStyle/>
          <a:p>
            <a:pPr lvl="0">
              <a:spcBef>
                <a:spcPts val="0"/>
              </a:spcBef>
            </a:pPr>
            <a:br>
              <a:rPr lang="pt-BR" sz="32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r>
              <a:rPr lang="pt-BR" sz="32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  <a:t>Meus Oito Anos</a:t>
            </a: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br>
              <a:rPr lang="pt-BR" sz="10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r>
              <a:rPr lang="pt-BR" sz="10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</a:t>
            </a:r>
            <a:br>
              <a:rPr lang="pt-BR" sz="18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endParaRPr lang="pt-BR" sz="1800" dirty="0">
              <a:latin typeface="Arial Narrow" panose="020B0606020202030204" pitchFamily="34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C2D35C-7582-45DA-9542-A64A78DA3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8627" y="664499"/>
            <a:ext cx="4176464" cy="3052659"/>
          </a:xfrm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Livre filho das montanhas,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Eu ia bem satisfeito,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Da camisa aberta o peito,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— Pés descalços, braços nus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— Correndo pelas campinas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A roda das cachoeiras,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Atrás das asas ligeiras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Das borboletas azuis!</a:t>
            </a:r>
            <a:endParaRPr lang="pt-BR" sz="2200" dirty="0">
              <a:latin typeface="Arial Narrow" panose="020B0606020202030204" pitchFamily="34" charset="0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68853DA-5BC4-4799-8589-B476C39D5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220072" y="3173412"/>
            <a:ext cx="5256584" cy="3684588"/>
          </a:xfrm>
        </p:spPr>
        <p:txBody>
          <a:bodyPr/>
          <a:lstStyle/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Naqueles tempos ditosos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Ia colher as pitangas,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Trepava a tirar as mangas,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Brincava à beira do mar;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Rezava às Ave-Marias,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Achava o céu sempre lindo.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Adormecia sorrindo</a:t>
            </a:r>
          </a:p>
          <a:p>
            <a:pPr marL="0" indent="0">
              <a:buNone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E despertava a cantar!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41F535-A6E1-420E-A632-379884561740}"/>
              </a:ext>
            </a:extLst>
          </p:cNvPr>
          <p:cNvSpPr txBox="1"/>
          <p:nvPr/>
        </p:nvSpPr>
        <p:spPr>
          <a:xfrm>
            <a:off x="6876256" y="169695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(Casimiro de Abreu)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2AC8CAD-D2E0-490D-A255-E30163A9D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7" y="3861048"/>
            <a:ext cx="4218016" cy="2636260"/>
          </a:xfrm>
          <a:prstGeom prst="rect">
            <a:avLst/>
          </a:prstGeom>
          <a:ln>
            <a:noFill/>
          </a:ln>
          <a:effectLst>
            <a:glow rad="965200">
              <a:srgbClr val="FFC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016D40D-F1DB-4FC9-A158-4A46DC43D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030" y="743918"/>
            <a:ext cx="3903783" cy="2195878"/>
          </a:xfrm>
          <a:prstGeom prst="rect">
            <a:avLst/>
          </a:prstGeom>
          <a:ln w="19050"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946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6" grpId="0" build="p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6082C-40A6-484E-98D0-ECEE90B4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9" y="116631"/>
            <a:ext cx="8712968" cy="521297"/>
          </a:xfrm>
        </p:spPr>
        <p:txBody>
          <a:bodyPr/>
          <a:lstStyle/>
          <a:p>
            <a:pPr lvl="0">
              <a:spcBef>
                <a:spcPts val="0"/>
              </a:spcBef>
            </a:pPr>
            <a:br>
              <a:rPr lang="pt-BR" sz="32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r>
              <a:rPr lang="pt-BR" sz="32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  <a:t>Meus Oito Anos</a:t>
            </a: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32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br>
              <a:rPr lang="pt-BR" sz="1000" dirty="0">
                <a:solidFill>
                  <a:srgbClr val="333333"/>
                </a:solidFill>
                <a:latin typeface="Helvetica" panose="020B0604020202020204" pitchFamily="34" charset="0"/>
                <a:ea typeface="+mn-ea"/>
                <a:cs typeface="+mn-cs"/>
              </a:rPr>
            </a:br>
            <a:r>
              <a:rPr lang="pt-BR" sz="10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</a:t>
            </a:r>
            <a:br>
              <a:rPr lang="pt-BR" sz="1800" dirty="0">
                <a:solidFill>
                  <a:srgbClr val="333333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endParaRPr lang="pt-BR" sz="1800" dirty="0">
              <a:latin typeface="Arial Narrow" panose="020B0606020202030204" pitchFamily="34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C2D35C-7582-45DA-9542-A64A78DA3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8632" y="1268760"/>
            <a:ext cx="4176464" cy="4320480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Oh! que saudades que tenho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Da aurora da minha vida,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Da minha infância querida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Que os anos não trazem mais!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— Que amor, que sonhos, que flores,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Naquelas tardes fagueiras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A sombra das bananeiras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200" dirty="0">
                <a:solidFill>
                  <a:srgbClr val="333333"/>
                </a:solidFill>
                <a:latin typeface="Arial Narrow" panose="020B0606020202030204" pitchFamily="34" charset="0"/>
              </a:rPr>
              <a:t>Debaixo dos laranjais!</a:t>
            </a:r>
            <a:endParaRPr lang="pt-BR" sz="2200" dirty="0">
              <a:latin typeface="Arial Narrow" panose="020B0606020202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141F535-A6E1-420E-A632-379884561740}"/>
              </a:ext>
            </a:extLst>
          </p:cNvPr>
          <p:cNvSpPr txBox="1"/>
          <p:nvPr/>
        </p:nvSpPr>
        <p:spPr>
          <a:xfrm>
            <a:off x="6804248" y="33265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(Casimiro de Abreu)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9A06384-DDF3-4CC2-82BB-3B481C7A1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154" y="951278"/>
            <a:ext cx="4106187" cy="2731983"/>
          </a:xfrm>
          <a:prstGeom prst="rect">
            <a:avLst/>
          </a:prstGeom>
          <a:ln>
            <a:noFill/>
          </a:ln>
          <a:effectLst>
            <a:glow rad="469900">
              <a:srgbClr val="00B05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A347C7B-8E12-49FD-90B3-5343AED83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134" y="3932551"/>
            <a:ext cx="4101250" cy="2731983"/>
          </a:xfrm>
          <a:prstGeom prst="rect">
            <a:avLst/>
          </a:prstGeom>
          <a:ln>
            <a:noFill/>
          </a:ln>
          <a:effectLst>
            <a:glow rad="850900">
              <a:srgbClr val="92D05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75452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199241F-0DBF-48D9-B79F-088C4DE6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0668"/>
            <a:ext cx="8640960" cy="597666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CF37928-6F5A-4623-2233-C0C016AF2859}"/>
              </a:ext>
            </a:extLst>
          </p:cNvPr>
          <p:cNvSpPr txBox="1"/>
          <p:nvPr/>
        </p:nvSpPr>
        <p:spPr>
          <a:xfrm>
            <a:off x="3779912" y="5517232"/>
            <a:ext cx="43204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1600" b="1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16017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LuÃ­s Nicolau Fagundes Varela (1841 â 1875): &lt;ul&gt;&lt;li&gt;I â Biografia: &lt;/li&gt;&lt;/ul&gt;&lt;ul&gt;&lt;li&gt;Nasceu em Rio Claro (RJ). &lt;/li&gt;&lt;/ul&gt;&lt;...">
            <a:extLst>
              <a:ext uri="{FF2B5EF4-FFF2-40B4-BE49-F238E27FC236}">
                <a16:creationId xmlns:a16="http://schemas.microsoft.com/office/drawing/2014/main" id="{2AECA04F-1580-4503-A283-5F2CF6FD0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2656"/>
            <a:ext cx="8256917" cy="6192688"/>
          </a:xfrm>
          <a:prstGeom prst="rect">
            <a:avLst/>
          </a:prstGeom>
          <a:noFill/>
          <a:ln>
            <a:noFill/>
          </a:ln>
          <a:effectLst>
            <a:glow rad="825500">
              <a:srgbClr val="CC00CC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5253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CD95C32-0C03-0E7A-D938-50DB50C233BD}"/>
              </a:ext>
            </a:extLst>
          </p:cNvPr>
          <p:cNvSpPr txBox="1"/>
          <p:nvPr/>
        </p:nvSpPr>
        <p:spPr>
          <a:xfrm>
            <a:off x="683568" y="1628800"/>
            <a:ext cx="806489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7030A0"/>
                </a:solidFill>
                <a:latin typeface="Aptos Narrow" panose="020B0004020202020204" pitchFamily="34" charset="0"/>
              </a:rPr>
              <a:t>FAGUNDES VARELA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86802BF-12EA-3588-8E0D-10112027EEB1}"/>
              </a:ext>
            </a:extLst>
          </p:cNvPr>
          <p:cNvSpPr txBox="1"/>
          <p:nvPr/>
        </p:nvSpPr>
        <p:spPr>
          <a:xfrm>
            <a:off x="80443" y="908720"/>
            <a:ext cx="8928992" cy="45320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600" b="1" dirty="0">
                <a:solidFill>
                  <a:srgbClr val="000099"/>
                </a:solidFill>
              </a:rPr>
              <a:t>II – </a:t>
            </a:r>
            <a:r>
              <a:rPr lang="pt-BR" sz="2600" b="1" dirty="0">
                <a:solidFill>
                  <a:srgbClr val="000099"/>
                </a:solidFill>
                <a:latin typeface="Arial Narrow" panose="020B0606020202030204" pitchFamily="34" charset="0"/>
              </a:rPr>
              <a:t>Características poéticas:</a:t>
            </a:r>
          </a:p>
          <a:p>
            <a:endParaRPr lang="pt-BR" sz="8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3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Poeta de transição</a:t>
            </a:r>
            <a:r>
              <a:rPr lang="pt-BR" sz="2300" dirty="0">
                <a:latin typeface="Arial Narrow" panose="020B0606020202030204" pitchFamily="34" charset="0"/>
              </a:rPr>
              <a:t>: traços indicativos do </a:t>
            </a:r>
            <a:r>
              <a:rPr lang="pt-BR" sz="2300" b="1" dirty="0">
                <a:highlight>
                  <a:srgbClr val="FFFF00"/>
                </a:highlight>
                <a:latin typeface="Arial Narrow" panose="020B0606020202030204" pitchFamily="34" charset="0"/>
              </a:rPr>
              <a:t>Mal-do-Século</a:t>
            </a:r>
            <a:r>
              <a:rPr lang="pt-BR" sz="2300" dirty="0">
                <a:latin typeface="Arial Narrow" panose="020B0606020202030204" pitchFamily="34" charset="0"/>
              </a:rPr>
              <a:t> misturados a </a:t>
            </a:r>
            <a:r>
              <a:rPr lang="pt-BR" sz="2300" dirty="0" err="1">
                <a:latin typeface="Arial Narrow" panose="020B0606020202030204" pitchFamily="34" charset="0"/>
              </a:rPr>
              <a:t>ele-mentos</a:t>
            </a:r>
            <a:r>
              <a:rPr lang="pt-BR" sz="2300" dirty="0">
                <a:latin typeface="Arial Narrow" panose="020B0606020202030204" pitchFamily="34" charset="0"/>
              </a:rPr>
              <a:t> que demostram </a:t>
            </a:r>
            <a:r>
              <a:rPr lang="pt-BR" sz="2300" b="1" dirty="0">
                <a:solidFill>
                  <a:srgbClr val="002060"/>
                </a:solidFill>
                <a:latin typeface="Arial Narrow" panose="020B0606020202030204" pitchFamily="34" charset="0"/>
              </a:rPr>
              <a:t>preocupação social </a:t>
            </a:r>
            <a:r>
              <a:rPr lang="pt-BR" sz="2300" dirty="0">
                <a:latin typeface="Arial Narrow" panose="020B0606020202030204" pitchFamily="34" charset="0"/>
              </a:rPr>
              <a:t>– este último traço constitui marca da 3ª geração.</a:t>
            </a: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endParaRPr lang="pt-BR" sz="10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200" b="1" dirty="0">
                <a:highlight>
                  <a:srgbClr val="FFFF00"/>
                </a:highlight>
                <a:latin typeface="Arial Narrow" panose="020B0606020202030204" pitchFamily="34" charset="0"/>
              </a:rPr>
              <a:t>Linguagem grandiloquente</a:t>
            </a:r>
            <a:r>
              <a:rPr lang="pt-BR" sz="2200" b="1" dirty="0">
                <a:latin typeface="Arial Narrow" panose="020B0606020202030204" pitchFamily="34" charset="0"/>
              </a:rPr>
              <a:t>: </a:t>
            </a:r>
            <a:r>
              <a:rPr lang="pt-BR" sz="2200" dirty="0">
                <a:latin typeface="Arial Narrow" panose="020B0606020202030204" pitchFamily="34" charset="0"/>
              </a:rPr>
              <a:t>(grandiloquência: expressão que visa </a:t>
            </a:r>
            <a:r>
              <a:rPr lang="pt-BR" sz="2200" b="1" dirty="0">
                <a:latin typeface="Arial Narrow" panose="020B0606020202030204" pitchFamily="34" charset="0"/>
              </a:rPr>
              <a:t>enfatizar e </a:t>
            </a:r>
            <a:r>
              <a:rPr lang="pt-BR" sz="2200" b="1" dirty="0" err="1">
                <a:latin typeface="Arial Narrow" panose="020B0606020202030204" pitchFamily="34" charset="0"/>
              </a:rPr>
              <a:t>am-plificar</a:t>
            </a:r>
            <a:r>
              <a:rPr lang="pt-BR" sz="2200" b="1" dirty="0">
                <a:latin typeface="Arial Narrow" panose="020B0606020202030204" pitchFamily="34" charset="0"/>
              </a:rPr>
              <a:t> a mensagem </a:t>
            </a:r>
            <a:r>
              <a:rPr lang="pt-BR" sz="2200" dirty="0">
                <a:latin typeface="Arial Narrow" panose="020B0606020202030204" pitchFamily="34" charset="0"/>
              </a:rPr>
              <a:t>com uso de </a:t>
            </a:r>
            <a:r>
              <a:rPr lang="pt-BR" sz="2200" b="1" dirty="0">
                <a:latin typeface="Arial Narrow" panose="020B0606020202030204" pitchFamily="34" charset="0"/>
              </a:rPr>
              <a:t>palavras e construções linguísticas complexas</a:t>
            </a:r>
            <a:r>
              <a:rPr lang="pt-BR" sz="2200" dirty="0">
                <a:latin typeface="Arial Narrow" panose="020B060602020203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pt-BR" sz="2200" b="1" u="sng" dirty="0">
                <a:solidFill>
                  <a:srgbClr val="990099"/>
                </a:solidFill>
                <a:latin typeface="Arial Narrow" panose="020B0606020202030204" pitchFamily="34" charset="0"/>
              </a:rPr>
              <a:t>Técnica retórica para:</a:t>
            </a:r>
            <a:r>
              <a:rPr lang="pt-BR" sz="2200" dirty="0">
                <a:latin typeface="Arial Narrow" panose="020B0606020202030204" pitchFamily="34" charset="0"/>
              </a:rPr>
              <a:t> </a:t>
            </a:r>
            <a:r>
              <a:rPr lang="pt-BR" sz="2200" b="1" dirty="0">
                <a:latin typeface="Arial Narrow" panose="020B0606020202030204" pitchFamily="34" charset="0"/>
              </a:rPr>
              <a:t>impressionar e persuadir o interlocutor</a:t>
            </a:r>
            <a:r>
              <a:rPr lang="pt-BR" sz="2200" dirty="0">
                <a:latin typeface="Arial Narrow" panose="020B0606020202030204" pitchFamily="34" charset="0"/>
              </a:rPr>
              <a:t>, por meio do uso de um </a:t>
            </a:r>
            <a:r>
              <a:rPr lang="pt-BR" sz="2200" b="1" dirty="0">
                <a:latin typeface="Arial Narrow" panose="020B0606020202030204" pitchFamily="34" charset="0"/>
              </a:rPr>
              <a:t>vocabulário rebuscado e frases longas e elaborada</a:t>
            </a:r>
            <a:r>
              <a:rPr lang="pt-BR" sz="2200" dirty="0">
                <a:latin typeface="Arial Narrow" panose="020B0606020202030204" pitchFamily="34" charset="0"/>
              </a:rPr>
              <a:t>) </a:t>
            </a:r>
          </a:p>
          <a:p>
            <a:endParaRPr lang="pt-BR" sz="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D9842F-EF15-0682-897B-82B4FC912A83}"/>
              </a:ext>
            </a:extLst>
          </p:cNvPr>
          <p:cNvSpPr txBox="1"/>
          <p:nvPr/>
        </p:nvSpPr>
        <p:spPr>
          <a:xfrm>
            <a:off x="80442" y="5760700"/>
            <a:ext cx="8958869" cy="8002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- </a:t>
            </a:r>
            <a:r>
              <a:rPr lang="pt-BR" sz="2300" dirty="0">
                <a:latin typeface="Arial Narrow" panose="020B0606020202030204" pitchFamily="34" charset="0"/>
              </a:rPr>
              <a:t>Tornou-se famoso com o poema </a:t>
            </a:r>
            <a:r>
              <a:rPr lang="pt-BR" sz="2300" b="1" dirty="0">
                <a:solidFill>
                  <a:srgbClr val="CC0000"/>
                </a:solidFill>
                <a:latin typeface="Arial Narrow" panose="020B0606020202030204" pitchFamily="34" charset="0"/>
              </a:rPr>
              <a:t>“Cântico do Calvário”</a:t>
            </a:r>
            <a:r>
              <a:rPr lang="pt-BR" sz="2300" dirty="0">
                <a:latin typeface="Arial Narrow" panose="020B0606020202030204" pitchFamily="34" charset="0"/>
              </a:rPr>
              <a:t>, inspirado pela morte do filho de três meses.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DD66246-BDC1-AB68-9B74-0E071FEB240C}"/>
              </a:ext>
            </a:extLst>
          </p:cNvPr>
          <p:cNvSpPr txBox="1"/>
          <p:nvPr/>
        </p:nvSpPr>
        <p:spPr>
          <a:xfrm>
            <a:off x="467544" y="135246"/>
            <a:ext cx="82809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CC0000"/>
                </a:solidFill>
              </a:rPr>
              <a:t>FAGUNDES VARELA</a:t>
            </a:r>
          </a:p>
        </p:txBody>
      </p:sp>
    </p:spTree>
    <p:extLst>
      <p:ext uri="{BB962C8B-B14F-4D97-AF65-F5344CB8AC3E}">
        <p14:creationId xmlns:p14="http://schemas.microsoft.com/office/powerpoint/2010/main" val="70946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1A30BC4-8257-4428-9DD7-2C649DE2D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86" y="548680"/>
            <a:ext cx="8318027" cy="5544616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805104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ezenovevinte.net/obras/ra_indianismo_arquivos/biard_sd.jpg">
            <a:extLst>
              <a:ext uri="{FF2B5EF4-FFF2-40B4-BE49-F238E27FC236}">
                <a16:creationId xmlns:a16="http://schemas.microsoft.com/office/drawing/2014/main" id="{73596CBB-63BF-451C-AF32-E25EA64E4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01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75000"/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>
            <a:extLst>
              <a:ext uri="{FF2B5EF4-FFF2-40B4-BE49-F238E27FC236}">
                <a16:creationId xmlns:a16="http://schemas.microsoft.com/office/drawing/2014/main" id="{B1622447-949E-431C-8283-634F19496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27AA5327-6372-42AC-A172-38DB57623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92171BAC-78A0-451F-98C5-FC83AF0D7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773238"/>
            <a:ext cx="6264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5C916BEB-E8D2-4280-8430-DCA1F4E63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B806A0DE-CF73-4058-857A-0CB2BE264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9685C621-0CF8-4204-B3A3-FB60B7B3D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64704"/>
            <a:ext cx="9144000" cy="6740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lvl="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400" b="1" u="sng" dirty="0">
                <a:solidFill>
                  <a:srgbClr val="660066"/>
                </a:solidFill>
                <a:latin typeface="Arial Narrow" panose="020B0606020202030204" pitchFamily="34" charset="0"/>
              </a:rPr>
              <a:t>Casimiro de Abreu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</a:t>
            </a:r>
          </a:p>
          <a:p>
            <a:pPr marL="342900" lvl="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Temas: o </a:t>
            </a: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amor ingênuo 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e </a:t>
            </a:r>
            <a:r>
              <a:rPr lang="pt-BR" altLang="pt-BR" sz="2400" b="1" dirty="0">
                <a:solidFill>
                  <a:srgbClr val="00B050"/>
                </a:solidFill>
                <a:latin typeface="Arial Narrow" panose="020B0606020202030204" pitchFamily="34" charset="0"/>
              </a:rPr>
              <a:t>adolescente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e  a </a:t>
            </a:r>
            <a:r>
              <a:rPr lang="pt-BR" altLang="pt-BR" sz="2400" b="1" dirty="0">
                <a:solidFill>
                  <a:srgbClr val="CC0000"/>
                </a:solidFill>
                <a:latin typeface="Arial Narrow" panose="020B0606020202030204" pitchFamily="34" charset="0"/>
              </a:rPr>
              <a:t>saudade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, evidente nos</a:t>
            </a:r>
          </a:p>
          <a:p>
            <a:pPr lvl="0" algn="just" eaLnBrk="1" hangingPunct="1">
              <a:lnSpc>
                <a:spcPct val="150000"/>
              </a:lnSpc>
              <a:defRPr/>
            </a:pP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      poemas </a:t>
            </a:r>
            <a:r>
              <a:rPr lang="pt-BR" altLang="pt-BR" sz="2400" b="1" i="1" dirty="0">
                <a:solidFill>
                  <a:srgbClr val="006666"/>
                </a:solidFill>
                <a:latin typeface="Arial Narrow" panose="020B0606020202030204" pitchFamily="34" charset="0"/>
              </a:rPr>
              <a:t>Meus oito anos</a:t>
            </a:r>
            <a:r>
              <a:rPr lang="pt-BR" altLang="pt-BR" sz="2400" b="1" i="1" dirty="0">
                <a:solidFill>
                  <a:prstClr val="black"/>
                </a:solidFill>
                <a:latin typeface="Arial Narrow" panose="020B0606020202030204" pitchFamily="34" charset="0"/>
              </a:rPr>
              <a:t>, Canção do Exílio e 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Minha Terra.</a:t>
            </a:r>
          </a:p>
          <a:p>
            <a:pPr marL="342900" lvl="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342900" lvl="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2400" b="1" u="sng" dirty="0">
                <a:solidFill>
                  <a:srgbClr val="0070C0"/>
                </a:solidFill>
                <a:latin typeface="Arial Narrow" panose="020B0606020202030204" pitchFamily="34" charset="0"/>
              </a:rPr>
              <a:t>Junqueira Freire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monge beneditino, mas largou a batina por sentir que não tinha vocação. </a:t>
            </a:r>
          </a:p>
          <a:p>
            <a:pPr marL="342900" lvl="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342900" lvl="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Temáticas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desilusão monástica, solidão, frustração amorosa e obsessão pela morte. </a:t>
            </a:r>
          </a:p>
          <a:p>
            <a:pPr marL="342900" lvl="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lvl="0" algn="just" eaLnBrk="1" hangingPunct="1">
              <a:lnSpc>
                <a:spcPct val="150000"/>
              </a:lnSpc>
              <a:defRPr/>
            </a:pP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     Obras famosas: </a:t>
            </a:r>
            <a:r>
              <a:rPr lang="pt-BR" altLang="pt-BR" sz="2400" b="1" i="1" dirty="0">
                <a:solidFill>
                  <a:srgbClr val="000099"/>
                </a:solidFill>
                <a:latin typeface="Arial Narrow" panose="020B0606020202030204" pitchFamily="34" charset="0"/>
              </a:rPr>
              <a:t>Inspirações do claustro</a:t>
            </a:r>
            <a:r>
              <a:rPr lang="pt-BR" alt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e </a:t>
            </a:r>
            <a:r>
              <a:rPr lang="pt-BR" altLang="pt-BR" sz="2400" b="1" i="1" dirty="0">
                <a:solidFill>
                  <a:srgbClr val="FF0000"/>
                </a:solidFill>
                <a:latin typeface="Arial Narrow" panose="020B0606020202030204" pitchFamily="34" charset="0"/>
              </a:rPr>
              <a:t>Contradições poéticas</a:t>
            </a: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4E6D4B-E274-4C90-A6B5-E18FF8639B83}"/>
              </a:ext>
            </a:extLst>
          </p:cNvPr>
          <p:cNvSpPr txBox="1"/>
          <p:nvPr/>
        </p:nvSpPr>
        <p:spPr>
          <a:xfrm>
            <a:off x="0" y="117872"/>
            <a:ext cx="9144000" cy="55399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pt-BR" altLang="pt-BR" sz="3000" b="1" dirty="0">
                <a:solidFill>
                  <a:prstClr val="black"/>
                </a:solidFill>
              </a:rPr>
              <a:t>POETAS  - SEGUNDA GERAÇÃO (1853-1870)</a:t>
            </a:r>
          </a:p>
        </p:txBody>
      </p:sp>
    </p:spTree>
    <p:extLst>
      <p:ext uri="{BB962C8B-B14F-4D97-AF65-F5344CB8AC3E}">
        <p14:creationId xmlns:p14="http://schemas.microsoft.com/office/powerpoint/2010/main" val="6733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3">
            <a:extLst>
              <a:ext uri="{FF2B5EF4-FFF2-40B4-BE49-F238E27FC236}">
                <a16:creationId xmlns:a16="http://schemas.microsoft.com/office/drawing/2014/main" id="{B1622447-949E-431C-8283-634F19496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27AA5327-6372-42AC-A172-38DB57623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92171BAC-78A0-451F-98C5-FC83AF0D7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1773238"/>
            <a:ext cx="6264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5C916BEB-E8D2-4280-8430-DCA1F4E63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B806A0DE-CF73-4058-857A-0CB2BE264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9685C621-0CF8-4204-B3A3-FB60B7B3D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3709"/>
            <a:ext cx="9144000" cy="6924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Também denominada 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de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</a:rPr>
              <a:t>byroniana,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</a:rPr>
              <a:t>Ultrarromântica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ou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“mal do século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”, marca-se pelo pessimismo, pelo predomínio do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“eu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” e pela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</a:rPr>
              <a:t>subjetividade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 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Autores: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400" b="1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</a:rPr>
              <a:t>Álvares de Azevedo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: temáticas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: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o amor e a morte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.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altLang="pt-BR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Obras de destaque: </a:t>
            </a:r>
            <a:r>
              <a:rPr kumimoji="0" lang="pt-BR" altLang="pt-BR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Lira dos vinte anos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 </a:t>
            </a:r>
            <a:r>
              <a:rPr kumimoji="0" lang="pt-BR" alt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Noite na taverna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.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Poemas de destaque: </a:t>
            </a:r>
            <a:r>
              <a:rPr kumimoji="0" lang="pt-BR" altLang="pt-BR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Se eu morresse amanhã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 </a:t>
            </a:r>
            <a:r>
              <a:rPr kumimoji="0" lang="pt-BR" altLang="pt-BR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Lembrança de morrer</a:t>
            </a:r>
            <a:r>
              <a:rPr kumimoji="0" lang="pt-BR" alt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.</a:t>
            </a:r>
          </a:p>
          <a:p>
            <a:pPr marL="171450" marR="0" lvl="0" indent="-1714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2400" b="1" i="0" u="sng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Fagundes Varela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: temáticas: nacionalismo, indianismo, religiosidade, lirismo amoroso, saudade, escravidão, preocupações sociais etc.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altLang="pt-BR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Obras de destaque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: 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Vozes da América, Noturnas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e </a:t>
            </a:r>
            <a:r>
              <a:rPr kumimoji="0" lang="pt-BR" alt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 Narrow" panose="020B0606020202030204" pitchFamily="34" charset="0"/>
              </a:rPr>
              <a:t>Cantos do Ermo e da Cidade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, sendo </a:t>
            </a:r>
            <a:r>
              <a:rPr kumimoji="0" lang="pt-BR" alt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</a:rPr>
              <a:t>Cântico do Calvário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o</a:t>
            </a:r>
            <a:r>
              <a:rPr kumimoji="0" lang="pt-BR" alt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poema mais famoso</a:t>
            </a:r>
            <a:r>
              <a:rPr kumimoji="0" lang="pt-BR" alt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A4E6D4B-E274-4C90-A6B5-E18FF8639B83}"/>
              </a:ext>
            </a:extLst>
          </p:cNvPr>
          <p:cNvSpPr txBox="1"/>
          <p:nvPr/>
        </p:nvSpPr>
        <p:spPr>
          <a:xfrm>
            <a:off x="0" y="30489"/>
            <a:ext cx="9144000" cy="52322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pt-BR" altLang="pt-BR" sz="2800" b="1" dirty="0">
                <a:solidFill>
                  <a:prstClr val="black"/>
                </a:solidFill>
              </a:rPr>
              <a:t>POETAS  - SEGUNDA GERAÇÃO (1853-1870)</a:t>
            </a:r>
          </a:p>
        </p:txBody>
      </p:sp>
    </p:spTree>
    <p:extLst>
      <p:ext uri="{BB962C8B-B14F-4D97-AF65-F5344CB8AC3E}">
        <p14:creationId xmlns:p14="http://schemas.microsoft.com/office/powerpoint/2010/main" val="57127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4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4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9704CD4-F38F-459C-AB28-EA01CF4371AA}"/>
              </a:ext>
            </a:extLst>
          </p:cNvPr>
          <p:cNvSpPr/>
          <p:nvPr/>
        </p:nvSpPr>
        <p:spPr>
          <a:xfrm>
            <a:off x="1043608" y="980728"/>
            <a:ext cx="7344816" cy="49290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87400">
              <a:schemeClr val="accent6">
                <a:lumMod val="60000"/>
                <a:lumOff val="40000"/>
                <a:alpha val="7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</a:rPr>
              <a:t>Conhecida como a geração do “</a:t>
            </a:r>
            <a:r>
              <a:rPr kumimoji="0" 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</a:rPr>
              <a:t>Mal do Século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</a:rPr>
              <a:t>” ou “</a:t>
            </a:r>
            <a:r>
              <a:rPr kumimoji="0" 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</a:rPr>
              <a:t>Ultrarromântica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</a:rPr>
              <a:t>”, a 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segunda geração romântica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</a:rPr>
              <a:t> foi profundamente influenciada pela poesia do inglês 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George Gordon Byron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</a:rPr>
              <a:t>, (1788-1824). Por isso, é muitas vezes chamada de geração “</a:t>
            </a:r>
            <a:r>
              <a:rPr kumimoji="0" lang="pt-BR" sz="26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</a:rPr>
              <a:t>Byroniana</a:t>
            </a:r>
            <a:r>
              <a:rPr kumimoji="0" 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</a:rPr>
              <a:t>”.</a:t>
            </a:r>
            <a:endParaRPr kumimoji="0" lang="pt-BR" sz="2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15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gânico">
  <a:themeElements>
    <a:clrScheme name="Vermelho Violeta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2440</Words>
  <Application>Microsoft Office PowerPoint</Application>
  <PresentationFormat>Apresentação na tela (4:3)</PresentationFormat>
  <Paragraphs>297</Paragraphs>
  <Slides>56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56</vt:i4>
      </vt:variant>
    </vt:vector>
  </HeadingPairs>
  <TitlesOfParts>
    <vt:vector size="74" baseType="lpstr">
      <vt:lpstr>Abadi Extra Light</vt:lpstr>
      <vt:lpstr>Algerian</vt:lpstr>
      <vt:lpstr>Amiri Quran</vt:lpstr>
      <vt:lpstr>Aparajita</vt:lpstr>
      <vt:lpstr>Aptos Narrow</vt:lpstr>
      <vt:lpstr>Arial</vt:lpstr>
      <vt:lpstr>Arial Black</vt:lpstr>
      <vt:lpstr>Arial Narrow</vt:lpstr>
      <vt:lpstr>Calibri</vt:lpstr>
      <vt:lpstr>Droid Serif</vt:lpstr>
      <vt:lpstr>Garamond</vt:lpstr>
      <vt:lpstr>Helvetica</vt:lpstr>
      <vt:lpstr>Times New Roman</vt:lpstr>
      <vt:lpstr>Wingdings</vt:lpstr>
      <vt:lpstr>Personalizar design</vt:lpstr>
      <vt:lpstr>Orgânico</vt:lpstr>
      <vt:lpstr>Design padrão</vt:lpstr>
      <vt:lpstr>Tema do Office</vt:lpstr>
      <vt:lpstr>Apresentação do PowerPoint</vt:lpstr>
      <vt:lpstr>Apresentação do PowerPoint</vt:lpstr>
      <vt:lpstr>Apresentação do PowerPoint</vt:lpstr>
      <vt:lpstr>TEMAS COMUNS NA LITERATURA DA  GERAÇÃO ROMÂNTICA MUNDIAL </vt:lpstr>
      <vt:lpstr>Autores Influentes aos Poetas Românticos  Brasileiros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SEGUNDA GERAÇÃO ROMÂNTICA</vt:lpstr>
      <vt:lpstr>SEGUNDA GERAÇÃO ROMÂNTICA</vt:lpstr>
      <vt:lpstr>MAL DO SÉCULO</vt:lpstr>
      <vt:lpstr>Apresentação do PowerPoint</vt:lpstr>
      <vt:lpstr>Apresentação do PowerPoint</vt:lpstr>
      <vt:lpstr>PROJETO LITERÁRIO DOS ULTRARROMÂNTICOS</vt:lpstr>
      <vt:lpstr>Apresentação do PowerPoint</vt:lpstr>
      <vt:lpstr>Apresentação do PowerPoint</vt:lpstr>
      <vt:lpstr>Apresentação do PowerPoint</vt:lpstr>
      <vt:lpstr>Apresentação do PowerPoint</vt:lpstr>
      <vt:lpstr>CARACTERÍSTICAS POÉTICAS</vt:lpstr>
      <vt:lpstr>Apresentação do PowerPoint</vt:lpstr>
      <vt:lpstr>     - Ainda sem cura, a doença, segundo o professor            Jean-François Delfraissy, da Agência de Pesquisa sobre a AIDS, afirma:   “foi a maior epidemia do século XX e é a maior do século XXI”    - Quando Cazuza descobriu ser portador do vírus HIV, a doença era considerada uma sentença de morte, porque não havia eficácia dos remédios. - Morreram muitas pessoas e entre elas, muitos artistas.    </vt:lpstr>
      <vt:lpstr>Apresentação do PowerPoint</vt:lpstr>
      <vt:lpstr>Apresentação do PowerPoint</vt:lpstr>
      <vt:lpstr>Apresentação do PowerPoint</vt:lpstr>
      <vt:lpstr>ÁLVARES DE AZEVEDO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   Meus Oito Anos                                                                                                                                                                                                                                                    </vt:lpstr>
      <vt:lpstr>    Meus Oito Anos                                                                                                                                                                                                                                                   </vt:lpstr>
      <vt:lpstr>    Meus Oito Anos                                                                                                                                                                                                                                                   </vt:lpstr>
      <vt:lpstr>    Meus Oito Anos                                                                                                                                                                                                                                                   </vt:lpstr>
      <vt:lpstr>    Meus Oito Anos                                                                                                                                                                                                                                                   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Sílvia Cláudia Marques Lima</cp:lastModifiedBy>
  <cp:revision>41</cp:revision>
  <dcterms:created xsi:type="dcterms:W3CDTF">2020-12-11T23:43:43Z</dcterms:created>
  <dcterms:modified xsi:type="dcterms:W3CDTF">2024-05-13T02:09:36Z</dcterms:modified>
</cp:coreProperties>
</file>